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48"/>
  </p:notesMasterIdLst>
  <p:sldIdLst>
    <p:sldId id="292" r:id="rId2"/>
    <p:sldId id="337" r:id="rId3"/>
    <p:sldId id="293" r:id="rId4"/>
    <p:sldId id="294" r:id="rId5"/>
    <p:sldId id="295" r:id="rId6"/>
    <p:sldId id="296" r:id="rId7"/>
    <p:sldId id="356" r:id="rId8"/>
    <p:sldId id="358" r:id="rId9"/>
    <p:sldId id="359" r:id="rId10"/>
    <p:sldId id="360" r:id="rId11"/>
    <p:sldId id="357" r:id="rId12"/>
    <p:sldId id="361" r:id="rId13"/>
    <p:sldId id="362" r:id="rId14"/>
    <p:sldId id="367" r:id="rId15"/>
    <p:sldId id="368" r:id="rId16"/>
    <p:sldId id="369" r:id="rId17"/>
    <p:sldId id="371" r:id="rId18"/>
    <p:sldId id="373" r:id="rId19"/>
    <p:sldId id="374" r:id="rId20"/>
    <p:sldId id="375" r:id="rId21"/>
    <p:sldId id="370" r:id="rId22"/>
    <p:sldId id="298" r:id="rId23"/>
    <p:sldId id="299" r:id="rId24"/>
    <p:sldId id="258" r:id="rId25"/>
    <p:sldId id="259" r:id="rId26"/>
    <p:sldId id="261" r:id="rId27"/>
    <p:sldId id="262" r:id="rId28"/>
    <p:sldId id="264" r:id="rId29"/>
    <p:sldId id="268" r:id="rId30"/>
    <p:sldId id="269" r:id="rId31"/>
    <p:sldId id="270" r:id="rId32"/>
    <p:sldId id="271" r:id="rId33"/>
    <p:sldId id="272" r:id="rId34"/>
    <p:sldId id="273" r:id="rId35"/>
    <p:sldId id="274" r:id="rId36"/>
    <p:sldId id="275" r:id="rId37"/>
    <p:sldId id="276" r:id="rId38"/>
    <p:sldId id="366" r:id="rId39"/>
    <p:sldId id="345" r:id="rId40"/>
    <p:sldId id="347" r:id="rId41"/>
    <p:sldId id="346" r:id="rId42"/>
    <p:sldId id="324" r:id="rId43"/>
    <p:sldId id="351" r:id="rId44"/>
    <p:sldId id="352" r:id="rId45"/>
    <p:sldId id="353" r:id="rId46"/>
    <p:sldId id="354"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7069" autoAdjust="0"/>
    <p:restoredTop sz="94660"/>
  </p:normalViewPr>
  <p:slideViewPr>
    <p:cSldViewPr>
      <p:cViewPr>
        <p:scale>
          <a:sx n="70" d="100"/>
          <a:sy n="70" d="100"/>
        </p:scale>
        <p:origin x="-1986" y="-16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7234151-C7A9-400F-A10D-EDAA2979D72F}" type="datetimeFigureOut">
              <a:rPr lang="en-US" smtClean="0"/>
              <a:pPr/>
              <a:t>7/6/2016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D550D96-2C62-4E69-A1C1-36F32A112FF3}"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Steven Johnson interview ….</a:t>
            </a:r>
            <a:endParaRPr lang="en-US" dirty="0"/>
          </a:p>
        </p:txBody>
      </p:sp>
      <p:sp>
        <p:nvSpPr>
          <p:cNvPr id="4" name="Slide Number Placeholder 3"/>
          <p:cNvSpPr>
            <a:spLocks noGrp="1"/>
          </p:cNvSpPr>
          <p:nvPr>
            <p:ph type="sldNum" sz="quarter" idx="10"/>
          </p:nvPr>
        </p:nvSpPr>
        <p:spPr/>
        <p:txBody>
          <a:bodyPr/>
          <a:lstStyle/>
          <a:p>
            <a:fld id="{7BAAB72D-E883-4450-A957-5735379DE19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Page 21….</a:t>
            </a:r>
            <a:endParaRPr lang="en-US" dirty="0"/>
          </a:p>
        </p:txBody>
      </p:sp>
      <p:sp>
        <p:nvSpPr>
          <p:cNvPr id="4" name="Slide Number Placeholder 3"/>
          <p:cNvSpPr>
            <a:spLocks noGrp="1"/>
          </p:cNvSpPr>
          <p:nvPr>
            <p:ph type="sldNum" sz="quarter" idx="10"/>
          </p:nvPr>
        </p:nvSpPr>
        <p:spPr/>
        <p:txBody>
          <a:bodyPr/>
          <a:lstStyle/>
          <a:p>
            <a:fld id="{7BAAB72D-E883-4450-A957-5735379DE192}" type="slidenum">
              <a:rPr lang="en-US" smtClean="0"/>
              <a:pPr/>
              <a:t>5</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Page 21</a:t>
            </a:r>
          </a:p>
          <a:p>
            <a:endParaRPr lang="en-US" dirty="0"/>
          </a:p>
        </p:txBody>
      </p:sp>
      <p:sp>
        <p:nvSpPr>
          <p:cNvPr id="4" name="Slide Number Placeholder 3"/>
          <p:cNvSpPr>
            <a:spLocks noGrp="1"/>
          </p:cNvSpPr>
          <p:nvPr>
            <p:ph type="sldNum" sz="quarter" idx="10"/>
          </p:nvPr>
        </p:nvSpPr>
        <p:spPr/>
        <p:txBody>
          <a:bodyPr/>
          <a:lstStyle/>
          <a:p>
            <a:fld id="{7BAAB72D-E883-4450-A957-5735379DE192}" type="slidenum">
              <a:rPr lang="en-US" smtClean="0"/>
              <a:pPr/>
              <a:t>22</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lang="en-ZA"/>
          </a:p>
        </p:txBody>
      </p:sp>
      <p:sp>
        <p:nvSpPr>
          <p:cNvPr id="4" name="スライド番号プレースホルダー 3"/>
          <p:cNvSpPr>
            <a:spLocks noGrp="1"/>
          </p:cNvSpPr>
          <p:nvPr>
            <p:ph type="sldNum" sz="quarter" idx="10"/>
          </p:nvPr>
        </p:nvSpPr>
        <p:spPr/>
        <p:txBody>
          <a:bodyPr/>
          <a:lstStyle/>
          <a:p>
            <a:fld id="{7412B59F-69A4-4537-B2E2-D61D681200EA}" type="slidenum">
              <a:rPr lang="en-ZA" smtClean="0"/>
              <a:pPr/>
              <a:t>26</a:t>
            </a:fld>
            <a:endParaRPr lang="en-ZA"/>
          </a:p>
        </p:txBody>
      </p:sp>
    </p:spTree>
    <p:extLst>
      <p:ext uri="{BB962C8B-B14F-4D97-AF65-F5344CB8AC3E}">
        <p14:creationId xmlns="" xmlns:p14="http://schemas.microsoft.com/office/powerpoint/2010/main" val="16753550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lang="en-ZA"/>
          </a:p>
        </p:txBody>
      </p:sp>
      <p:sp>
        <p:nvSpPr>
          <p:cNvPr id="4" name="スライド番号プレースホルダー 3"/>
          <p:cNvSpPr>
            <a:spLocks noGrp="1"/>
          </p:cNvSpPr>
          <p:nvPr>
            <p:ph type="sldNum" sz="quarter" idx="10"/>
          </p:nvPr>
        </p:nvSpPr>
        <p:spPr/>
        <p:txBody>
          <a:bodyPr/>
          <a:lstStyle/>
          <a:p>
            <a:fld id="{219CFF27-7B7C-457F-BF37-52A3AA08C9BF}" type="slidenum">
              <a:rPr lang="en-ZA" smtClean="0"/>
              <a:pPr/>
              <a:t>27</a:t>
            </a:fld>
            <a:endParaRPr lang="en-ZA"/>
          </a:p>
        </p:txBody>
      </p:sp>
    </p:spTree>
    <p:extLst>
      <p:ext uri="{BB962C8B-B14F-4D97-AF65-F5344CB8AC3E}">
        <p14:creationId xmlns="" xmlns:p14="http://schemas.microsoft.com/office/powerpoint/2010/main" val="9699702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BAAB72D-E883-4450-A957-5735379DE192}" type="slidenum">
              <a:rPr lang="en-US" smtClean="0"/>
              <a:pPr/>
              <a:t>29</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BAAB72D-E883-4450-A957-5735379DE192}" type="slidenum">
              <a:rPr lang="en-US" smtClean="0"/>
              <a:pPr/>
              <a:t>31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fld id="{54A9DAEB-0487-4AE4-B112-CA82109C7CB0}" type="datetimeFigureOut">
              <a:rPr lang="en-US" smtClean="0"/>
              <a:pPr/>
              <a:t>7/6/2016</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FC6023A0-A22E-49DD-8E0C-EB7CA5DA2C8E}"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smtClean="0"/>
              <a:t>Click to edit Master title style</a:t>
            </a:r>
            <a:endParaRPr lang="en-US"/>
          </a:p>
        </p:txBody>
      </p:sp>
      <p:sp>
        <p:nvSpPr>
          <p:cNvPr id="3" name="2 Marcador de contenido"/>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fld id="{54A9DAEB-0487-4AE4-B112-CA82109C7CB0}" type="datetimeFigureOut">
              <a:rPr lang="en-US" smtClean="0"/>
              <a:pPr/>
              <a:t>7/6/2016</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FC6023A0-A22E-49DD-8E0C-EB7CA5DA2C8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fld id="{54A9DAEB-0487-4AE4-B112-CA82109C7CB0}" type="datetimeFigureOut">
              <a:rPr lang="en-US" smtClean="0"/>
              <a:pPr/>
              <a:t>7/6/2016</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FC6023A0-A22E-49DD-8E0C-EB7CA5DA2C8E}"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smtClean="0"/>
              <a:t>Click to edit Master title style</a:t>
            </a:r>
            <a:endParaRPr lang="en-U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fld id="{54A9DAEB-0487-4AE4-B112-CA82109C7CB0}" type="datetimeFigureOut">
              <a:rPr lang="en-US" smtClean="0"/>
              <a:pPr/>
              <a:t>7/6/2016</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FC6023A0-A22E-49DD-8E0C-EB7CA5DA2C8E}"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n-US" smtClean="0"/>
              <a:t>Click to edit Master title style</a:t>
            </a:r>
            <a:endParaRPr lang="en-U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fld id="{54A9DAEB-0487-4AE4-B112-CA82109C7CB0}" type="datetimeFigureOut">
              <a:rPr lang="en-US" smtClean="0"/>
              <a:pPr/>
              <a:t>7/6/2016</a:t>
            </a:fld>
            <a:endParaRPr lang="en-US"/>
          </a:p>
        </p:txBody>
      </p:sp>
      <p:sp>
        <p:nvSpPr>
          <p:cNvPr id="8" name="Rectangle 5"/>
          <p:cNvSpPr>
            <a:spLocks noGrp="1" noChangeArrowheads="1"/>
          </p:cNvSpPr>
          <p:nvPr>
            <p:ph type="ftr" sz="quarter" idx="11"/>
          </p:nvPr>
        </p:nvSpPr>
        <p:spPr>
          <a:ln/>
        </p:spPr>
        <p:txBody>
          <a:bodyPr/>
          <a:lstStyle>
            <a:lvl1pPr>
              <a:defRPr/>
            </a:lvl1pPr>
          </a:lstStyle>
          <a:p>
            <a:endParaRPr lang="en-US"/>
          </a:p>
        </p:txBody>
      </p:sp>
      <p:sp>
        <p:nvSpPr>
          <p:cNvPr id="9" name="Rectangle 6"/>
          <p:cNvSpPr>
            <a:spLocks noGrp="1" noChangeArrowheads="1"/>
          </p:cNvSpPr>
          <p:nvPr>
            <p:ph type="sldNum" sz="quarter" idx="12"/>
          </p:nvPr>
        </p:nvSpPr>
        <p:spPr>
          <a:ln/>
        </p:spPr>
        <p:txBody>
          <a:bodyPr/>
          <a:lstStyle>
            <a:lvl1pPr>
              <a:defRPr/>
            </a:lvl1pPr>
          </a:lstStyle>
          <a:p>
            <a:fld id="{FC6023A0-A22E-49DD-8E0C-EB7CA5DA2C8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fld id="{54A9DAEB-0487-4AE4-B112-CA82109C7CB0}" type="datetimeFigureOut">
              <a:rPr lang="en-US" smtClean="0"/>
              <a:pPr/>
              <a:t>7/6/2016</a:t>
            </a:fld>
            <a:endParaRPr lang="en-US"/>
          </a:p>
        </p:txBody>
      </p:sp>
      <p:sp>
        <p:nvSpPr>
          <p:cNvPr id="4" name="Rectangle 5"/>
          <p:cNvSpPr>
            <a:spLocks noGrp="1" noChangeArrowheads="1"/>
          </p:cNvSpPr>
          <p:nvPr>
            <p:ph type="ftr" sz="quarter" idx="11"/>
          </p:nvPr>
        </p:nvSpPr>
        <p:spPr>
          <a:ln/>
        </p:spPr>
        <p:txBody>
          <a:bodyPr/>
          <a:lstStyle>
            <a:lvl1pPr>
              <a:defRPr/>
            </a:lvl1pPr>
          </a:lstStyle>
          <a:p>
            <a:endParaRPr lang="en-US"/>
          </a:p>
        </p:txBody>
      </p:sp>
      <p:sp>
        <p:nvSpPr>
          <p:cNvPr id="5" name="Rectangle 6"/>
          <p:cNvSpPr>
            <a:spLocks noGrp="1" noChangeArrowheads="1"/>
          </p:cNvSpPr>
          <p:nvPr>
            <p:ph type="sldNum" sz="quarter" idx="12"/>
          </p:nvPr>
        </p:nvSpPr>
        <p:spPr>
          <a:ln/>
        </p:spPr>
        <p:txBody>
          <a:bodyPr/>
          <a:lstStyle>
            <a:lvl1pPr>
              <a:defRPr/>
            </a:lvl1pPr>
          </a:lstStyle>
          <a:p>
            <a:fld id="{FC6023A0-A22E-49DD-8E0C-EB7CA5DA2C8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fld id="{54A9DAEB-0487-4AE4-B112-CA82109C7CB0}" type="datetimeFigureOut">
              <a:rPr lang="en-US" smtClean="0"/>
              <a:pPr/>
              <a:t>7/6/2016</a:t>
            </a:fld>
            <a:endParaRPr lang="en-US"/>
          </a:p>
        </p:txBody>
      </p:sp>
      <p:sp>
        <p:nvSpPr>
          <p:cNvPr id="3" name="Rectangle 5"/>
          <p:cNvSpPr>
            <a:spLocks noGrp="1" noChangeArrowheads="1"/>
          </p:cNvSpPr>
          <p:nvPr>
            <p:ph type="ftr" sz="quarter" idx="11"/>
          </p:nvPr>
        </p:nvSpPr>
        <p:spPr>
          <a:ln/>
        </p:spPr>
        <p:txBody>
          <a:bodyPr/>
          <a:lstStyle>
            <a:lvl1pPr>
              <a:defRPr/>
            </a:lvl1pPr>
          </a:lstStyle>
          <a:p>
            <a:endParaRPr lang="en-US"/>
          </a:p>
        </p:txBody>
      </p:sp>
      <p:sp>
        <p:nvSpPr>
          <p:cNvPr id="4" name="Rectangle 6"/>
          <p:cNvSpPr>
            <a:spLocks noGrp="1" noChangeArrowheads="1"/>
          </p:cNvSpPr>
          <p:nvPr>
            <p:ph type="sldNum" sz="quarter" idx="12"/>
          </p:nvPr>
        </p:nvSpPr>
        <p:spPr>
          <a:ln/>
        </p:spPr>
        <p:txBody>
          <a:bodyPr/>
          <a:lstStyle>
            <a:lvl1pPr>
              <a:defRPr/>
            </a:lvl1pPr>
          </a:lstStyle>
          <a:p>
            <a:fld id="{FC6023A0-A22E-49DD-8E0C-EB7CA5DA2C8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54A9DAEB-0487-4AE4-B112-CA82109C7CB0}" type="datetimeFigureOut">
              <a:rPr lang="en-US" smtClean="0"/>
              <a:pPr/>
              <a:t>7/6/2016</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FC6023A0-A22E-49DD-8E0C-EB7CA5DA2C8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54A9DAEB-0487-4AE4-B112-CA82109C7CB0}" type="datetimeFigureOut">
              <a:rPr lang="en-US" smtClean="0"/>
              <a:pPr/>
              <a:t>7/6/2016</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FC6023A0-A22E-49DD-8E0C-EB7CA5DA2C8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smtClean="0"/>
              <a:t>Click to edit Master title style</a:t>
            </a:r>
            <a:endParaRPr lang="en-US"/>
          </a:p>
        </p:txBody>
      </p:sp>
      <p:sp>
        <p:nvSpPr>
          <p:cNvPr id="3" name="2 Marcador de texto vertical"/>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fld id="{54A9DAEB-0487-4AE4-B112-CA82109C7CB0}" type="datetimeFigureOut">
              <a:rPr lang="en-US" smtClean="0"/>
              <a:pPr/>
              <a:t>7/6/2016</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FC6023A0-A22E-49DD-8E0C-EB7CA5DA2C8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fld id="{54A9DAEB-0487-4AE4-B112-CA82109C7CB0}" type="datetimeFigureOut">
              <a:rPr lang="en-US" smtClean="0"/>
              <a:pPr/>
              <a:t>7/6/2016</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FC6023A0-A22E-49DD-8E0C-EB7CA5DA2C8E}"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dirty="0"/>
            </a:lvl1pPr>
          </a:lstStyle>
          <a:p>
            <a:fld id="{54A9DAEB-0487-4AE4-B112-CA82109C7CB0}" type="datetimeFigureOut">
              <a:rPr lang="en-US" smtClean="0"/>
              <a:pPr/>
              <a:t>7/6/2016</a:t>
            </a:fld>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dirty="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FC6023A0-A22E-49DD-8E0C-EB7CA5DA2C8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47800"/>
            <a:ext cx="8244840" cy="2234184"/>
          </a:xfrm>
        </p:spPr>
        <p:txBody>
          <a:bodyPr>
            <a:noAutofit/>
          </a:bodyPr>
          <a:lstStyle/>
          <a:p>
            <a:r>
              <a:rPr lang="en-US" sz="6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ndalus" pitchFamily="18" charset="-78"/>
                <a:cs typeface="Andalus" pitchFamily="18" charset="-78"/>
              </a:rPr>
              <a:t>Creativity and Innovation exploration</a:t>
            </a:r>
            <a:endParaRPr lang="en-US" sz="6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ndalus" pitchFamily="18" charset="-78"/>
              <a:cs typeface="Andalus" pitchFamily="18" charset="-78"/>
            </a:endParaRPr>
          </a:p>
        </p:txBody>
      </p:sp>
      <p:pic>
        <p:nvPicPr>
          <p:cNvPr id="2051" name="Picture 3"/>
          <p:cNvPicPr>
            <a:picLocks noChangeAspect="1" noChangeArrowheads="1"/>
          </p:cNvPicPr>
          <p:nvPr/>
        </p:nvPicPr>
        <p:blipFill>
          <a:blip r:embed="rId2"/>
          <a:srcRect l="48527"/>
          <a:stretch>
            <a:fillRect/>
          </a:stretch>
        </p:blipFill>
        <p:spPr bwMode="auto">
          <a:xfrm>
            <a:off x="2590800" y="3886200"/>
            <a:ext cx="3895725" cy="236104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685800" y="4572000"/>
            <a:ext cx="7772400" cy="1470025"/>
          </a:xfrm>
        </p:spPr>
        <p:txBody>
          <a:bodyPr/>
          <a:lstStyle/>
          <a:p>
            <a:r>
              <a:rPr lang="en-US" dirty="0" smtClean="0">
                <a:solidFill>
                  <a:srgbClr val="92D050"/>
                </a:solidFill>
                <a:latin typeface="Andalus" pitchFamily="18" charset="-78"/>
                <a:cs typeface="Andalus" pitchFamily="18" charset="-78"/>
              </a:rPr>
              <a:t>Creativity</a:t>
            </a:r>
            <a:r>
              <a:rPr lang="en-US" dirty="0" smtClean="0">
                <a:latin typeface="Andalus" pitchFamily="18" charset="-78"/>
                <a:cs typeface="Andalus" pitchFamily="18" charset="-78"/>
              </a:rPr>
              <a:t> is the ability produce original ideas</a:t>
            </a:r>
            <a:br>
              <a:rPr lang="en-US" dirty="0" smtClean="0">
                <a:latin typeface="Andalus" pitchFamily="18" charset="-78"/>
                <a:cs typeface="Andalus" pitchFamily="18" charset="-78"/>
              </a:rPr>
            </a:br>
            <a:r>
              <a:rPr lang="en-US" dirty="0" smtClean="0">
                <a:solidFill>
                  <a:srgbClr val="00B050"/>
                </a:solidFill>
                <a:latin typeface="Andalus" pitchFamily="18" charset="-78"/>
                <a:cs typeface="Andalus" pitchFamily="18" charset="-78"/>
              </a:rPr>
              <a:t>Innovation</a:t>
            </a:r>
            <a:r>
              <a:rPr lang="en-US" dirty="0" smtClean="0">
                <a:latin typeface="Andalus" pitchFamily="18" charset="-78"/>
                <a:cs typeface="Andalus" pitchFamily="18" charset="-78"/>
              </a:rPr>
              <a:t> is when these ideas result in something of value</a:t>
            </a:r>
            <a:r>
              <a:rPr lang="en-US" dirty="0" smtClean="0"/>
              <a:t/>
            </a:r>
            <a:br>
              <a:rPr lang="en-US" dirty="0" smtClean="0"/>
            </a:br>
            <a:endParaRPr lang="en-US" dirty="0"/>
          </a:p>
        </p:txBody>
      </p:sp>
      <p:pic>
        <p:nvPicPr>
          <p:cNvPr id="4" name="Picture 2"/>
          <p:cNvPicPr>
            <a:picLocks noChangeAspect="1" noChangeArrowheads="1"/>
          </p:cNvPicPr>
          <p:nvPr/>
        </p:nvPicPr>
        <p:blipFill>
          <a:blip r:embed="rId2"/>
          <a:srcRect/>
          <a:stretch>
            <a:fillRect/>
          </a:stretch>
        </p:blipFill>
        <p:spPr bwMode="auto">
          <a:xfrm>
            <a:off x="2971800" y="304800"/>
            <a:ext cx="3888996" cy="324083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4419600"/>
            <a:ext cx="7406640" cy="1472184"/>
          </a:xfrm>
        </p:spPr>
        <p:txBody>
          <a:bodyPr>
            <a:noAutofit/>
          </a:bodyPr>
          <a:lstStyle/>
          <a:p>
            <a:r>
              <a:rPr lang="en-US" sz="5400" dirty="0" smtClean="0">
                <a:latin typeface="Andalus" pitchFamily="18" charset="-78"/>
                <a:cs typeface="Andalus" pitchFamily="18" charset="-78"/>
              </a:rPr>
              <a:t>Innovations that made the world what it is today.</a:t>
            </a:r>
            <a:endParaRPr lang="en-US" sz="5400" dirty="0">
              <a:latin typeface="Andalus" pitchFamily="18" charset="-78"/>
              <a:cs typeface="Andalus" pitchFamily="18" charset="-78"/>
            </a:endParaRPr>
          </a:p>
        </p:txBody>
      </p:sp>
      <p:pic>
        <p:nvPicPr>
          <p:cNvPr id="1028" name="Picture 4" descr="Image result for innovations"/>
          <p:cNvPicPr>
            <a:picLocks noChangeAspect="1" noChangeArrowheads="1"/>
          </p:cNvPicPr>
          <p:nvPr/>
        </p:nvPicPr>
        <p:blipFill>
          <a:blip r:embed="rId2"/>
          <a:srcRect/>
          <a:stretch>
            <a:fillRect/>
          </a:stretch>
        </p:blipFill>
        <p:spPr bwMode="auto">
          <a:xfrm>
            <a:off x="2133600" y="457200"/>
            <a:ext cx="4809342" cy="32004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2590800"/>
            <a:ext cx="7498080" cy="1143000"/>
          </a:xfrm>
        </p:spPr>
        <p:txBody>
          <a:bodyPr>
            <a:normAutofit fontScale="90000"/>
          </a:bodyPr>
          <a:lstStyle/>
          <a:p>
            <a:r>
              <a:rPr lang="en-US" dirty="0" smtClean="0">
                <a:latin typeface="Andalus" pitchFamily="18" charset="-78"/>
                <a:cs typeface="Andalus" pitchFamily="18" charset="-78"/>
              </a:rPr>
              <a:t>GLASS</a:t>
            </a:r>
            <a:br>
              <a:rPr lang="en-US" dirty="0" smtClean="0">
                <a:latin typeface="Andalus" pitchFamily="18" charset="-78"/>
                <a:cs typeface="Andalus" pitchFamily="18" charset="-78"/>
              </a:rPr>
            </a:br>
            <a:r>
              <a:rPr lang="en-US" dirty="0" smtClean="0">
                <a:latin typeface="Andalus" pitchFamily="18" charset="-78"/>
                <a:cs typeface="Andalus" pitchFamily="18" charset="-78"/>
              </a:rPr>
              <a:t>REFRIGERATION</a:t>
            </a:r>
            <a:br>
              <a:rPr lang="en-US" dirty="0" smtClean="0">
                <a:latin typeface="Andalus" pitchFamily="18" charset="-78"/>
                <a:cs typeface="Andalus" pitchFamily="18" charset="-78"/>
              </a:rPr>
            </a:br>
            <a:r>
              <a:rPr lang="en-US" dirty="0" smtClean="0">
                <a:latin typeface="Andalus" pitchFamily="18" charset="-78"/>
                <a:cs typeface="Andalus" pitchFamily="18" charset="-78"/>
              </a:rPr>
              <a:t>RECORDRD SOUND</a:t>
            </a:r>
            <a:br>
              <a:rPr lang="en-US" dirty="0" smtClean="0">
                <a:latin typeface="Andalus" pitchFamily="18" charset="-78"/>
                <a:cs typeface="Andalus" pitchFamily="18" charset="-78"/>
              </a:rPr>
            </a:br>
            <a:r>
              <a:rPr lang="en-US" dirty="0" smtClean="0">
                <a:latin typeface="Andalus" pitchFamily="18" charset="-78"/>
                <a:cs typeface="Andalus" pitchFamily="18" charset="-78"/>
              </a:rPr>
              <a:t>WATER PURIFICATION</a:t>
            </a:r>
            <a:br>
              <a:rPr lang="en-US" dirty="0" smtClean="0">
                <a:latin typeface="Andalus" pitchFamily="18" charset="-78"/>
                <a:cs typeface="Andalus" pitchFamily="18" charset="-78"/>
              </a:rPr>
            </a:br>
            <a:r>
              <a:rPr lang="en-US" dirty="0" smtClean="0">
                <a:latin typeface="Andalus" pitchFamily="18" charset="-78"/>
                <a:cs typeface="Andalus" pitchFamily="18" charset="-78"/>
              </a:rPr>
              <a:t>CLOCKS</a:t>
            </a:r>
            <a:br>
              <a:rPr lang="en-US" dirty="0" smtClean="0">
                <a:latin typeface="Andalus" pitchFamily="18" charset="-78"/>
                <a:cs typeface="Andalus" pitchFamily="18" charset="-78"/>
              </a:rPr>
            </a:br>
            <a:r>
              <a:rPr lang="en-US" dirty="0" smtClean="0">
                <a:latin typeface="Andalus" pitchFamily="18" charset="-78"/>
                <a:cs typeface="Andalus" pitchFamily="18" charset="-78"/>
              </a:rPr>
              <a:t>ARTIFICIAL LIGHTS</a:t>
            </a:r>
            <a:endParaRPr lang="en-US" dirty="0">
              <a:latin typeface="Andalus" pitchFamily="18" charset="-78"/>
              <a:cs typeface="Andalus" pitchFamily="18" charset="-78"/>
            </a:endParaRPr>
          </a:p>
        </p:txBody>
      </p:sp>
      <p:pic>
        <p:nvPicPr>
          <p:cNvPr id="46083" name="Picture 3"/>
          <p:cNvPicPr>
            <a:picLocks noChangeAspect="1" noChangeArrowheads="1"/>
          </p:cNvPicPr>
          <p:nvPr/>
        </p:nvPicPr>
        <p:blipFill>
          <a:blip r:embed="rId3"/>
          <a:srcRect/>
          <a:stretch>
            <a:fillRect/>
          </a:stretch>
        </p:blipFill>
        <p:spPr bwMode="auto">
          <a:xfrm rot="2007351">
            <a:off x="6625397" y="4637674"/>
            <a:ext cx="2075890" cy="1714500"/>
          </a:xfrm>
          <a:prstGeom prst="rect">
            <a:avLst/>
          </a:prstGeom>
          <a:noFill/>
          <a:ln w="9525">
            <a:noFill/>
            <a:miter lim="800000"/>
            <a:headEnd/>
            <a:tailEnd/>
          </a:ln>
          <a:effectLst/>
        </p:spPr>
      </p:pic>
      <p:pic>
        <p:nvPicPr>
          <p:cNvPr id="46084" name="Picture 4"/>
          <p:cNvPicPr>
            <a:picLocks noChangeAspect="1" noChangeArrowheads="1"/>
          </p:cNvPicPr>
          <p:nvPr/>
        </p:nvPicPr>
        <p:blipFill>
          <a:blip r:embed="rId4"/>
          <a:srcRect r="4322"/>
          <a:stretch>
            <a:fillRect/>
          </a:stretch>
        </p:blipFill>
        <p:spPr bwMode="auto">
          <a:xfrm rot="2970554">
            <a:off x="4074722" y="4930729"/>
            <a:ext cx="1344697" cy="1716997"/>
          </a:xfrm>
          <a:prstGeom prst="rect">
            <a:avLst/>
          </a:prstGeom>
          <a:noFill/>
          <a:ln w="9525">
            <a:noFill/>
            <a:miter lim="800000"/>
            <a:headEnd/>
            <a:tailEnd/>
          </a:ln>
          <a:effectLst/>
        </p:spPr>
      </p:pic>
      <p:pic>
        <p:nvPicPr>
          <p:cNvPr id="46085" name="Picture 5"/>
          <p:cNvPicPr>
            <a:picLocks noChangeAspect="1" noChangeArrowheads="1"/>
          </p:cNvPicPr>
          <p:nvPr/>
        </p:nvPicPr>
        <p:blipFill>
          <a:blip r:embed="rId5"/>
          <a:srcRect/>
          <a:stretch>
            <a:fillRect/>
          </a:stretch>
        </p:blipFill>
        <p:spPr bwMode="auto">
          <a:xfrm rot="20911768">
            <a:off x="457200" y="4648200"/>
            <a:ext cx="2076450" cy="2209800"/>
          </a:xfrm>
          <a:prstGeom prst="rect">
            <a:avLst/>
          </a:prstGeom>
          <a:noFill/>
          <a:ln w="9525">
            <a:noFill/>
            <a:miter lim="800000"/>
            <a:headEnd/>
            <a:tailEnd/>
          </a:ln>
          <a:effectLst/>
        </p:spPr>
      </p:pic>
      <p:pic>
        <p:nvPicPr>
          <p:cNvPr id="46086" name="Picture 6"/>
          <p:cNvPicPr>
            <a:picLocks noChangeAspect="1" noChangeArrowheads="1"/>
          </p:cNvPicPr>
          <p:nvPr/>
        </p:nvPicPr>
        <p:blipFill>
          <a:blip r:embed="rId6"/>
          <a:srcRect/>
          <a:stretch>
            <a:fillRect/>
          </a:stretch>
        </p:blipFill>
        <p:spPr bwMode="auto">
          <a:xfrm>
            <a:off x="762000" y="304800"/>
            <a:ext cx="2085975" cy="2190750"/>
          </a:xfrm>
          <a:prstGeom prst="rect">
            <a:avLst/>
          </a:prstGeom>
          <a:noFill/>
          <a:ln w="9525">
            <a:noFill/>
            <a:miter lim="800000"/>
            <a:headEnd/>
            <a:tailEnd/>
          </a:ln>
          <a:effectLst/>
        </p:spPr>
      </p:pic>
      <p:pic>
        <p:nvPicPr>
          <p:cNvPr id="46087" name="Picture 7"/>
          <p:cNvPicPr>
            <a:picLocks noChangeAspect="1" noChangeArrowheads="1"/>
          </p:cNvPicPr>
          <p:nvPr/>
        </p:nvPicPr>
        <p:blipFill>
          <a:blip r:embed="rId7"/>
          <a:srcRect/>
          <a:stretch>
            <a:fillRect/>
          </a:stretch>
        </p:blipFill>
        <p:spPr bwMode="auto">
          <a:xfrm rot="21184576">
            <a:off x="0" y="2438400"/>
            <a:ext cx="2447925" cy="1866900"/>
          </a:xfrm>
          <a:prstGeom prst="rect">
            <a:avLst/>
          </a:prstGeom>
          <a:noFill/>
          <a:ln w="9525">
            <a:noFill/>
            <a:miter lim="800000"/>
            <a:headEnd/>
            <a:tailEnd/>
          </a:ln>
          <a:effectLst/>
        </p:spPr>
      </p:pic>
      <p:pic>
        <p:nvPicPr>
          <p:cNvPr id="46089" name="Picture 9" descr="https://encrypted-tbn2.gstatic.com/images?q=tbn:ANd9GcReGPMHxiKMBKM0CUvqhs_moYKUxRqU8WwCiFo_Fq2uGJJ73Gd3"/>
          <p:cNvPicPr>
            <a:picLocks noChangeAspect="1" noChangeArrowheads="1"/>
          </p:cNvPicPr>
          <p:nvPr/>
        </p:nvPicPr>
        <p:blipFill>
          <a:blip r:embed="rId8"/>
          <a:srcRect/>
          <a:stretch>
            <a:fillRect/>
          </a:stretch>
        </p:blipFill>
        <p:spPr bwMode="auto">
          <a:xfrm>
            <a:off x="6781800" y="228600"/>
            <a:ext cx="2143125" cy="2143125"/>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286000"/>
            <a:ext cx="7406640" cy="1472184"/>
          </a:xfrm>
        </p:spPr>
        <p:txBody>
          <a:bodyPr>
            <a:noAutofit/>
          </a:bodyPr>
          <a:lstStyle/>
          <a:p>
            <a:r>
              <a:rPr lang="en-US" sz="4800" dirty="0" smtClean="0">
                <a:latin typeface="Andalus" pitchFamily="18" charset="-78"/>
                <a:cs typeface="Andalus" pitchFamily="18" charset="-78"/>
              </a:rPr>
              <a:t>What else would you like to add?</a:t>
            </a:r>
            <a:endParaRPr lang="en-US" sz="4800" dirty="0">
              <a:latin typeface="Andalus" pitchFamily="18" charset="-78"/>
              <a:cs typeface="Andalus" pitchFamily="18"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219200" y="1219200"/>
            <a:ext cx="6998405" cy="738664"/>
          </a:xfrm>
        </p:spPr>
        <p:txBody>
          <a:bodyPr>
            <a:normAutofit fontScale="90000"/>
          </a:bodyPr>
          <a:lstStyle/>
          <a:p>
            <a:r>
              <a:rPr lang="en-US" sz="2400" b="0" dirty="0" smtClean="0"/>
              <a:t>Innovation of the Past:</a:t>
            </a:r>
            <a:r>
              <a:rPr lang="en-US" sz="2400" dirty="0" smtClean="0"/>
              <a:t/>
            </a:r>
            <a:br>
              <a:rPr lang="en-US" sz="2400" dirty="0" smtClean="0"/>
            </a:br>
            <a:r>
              <a:rPr lang="en-US" sz="2400" dirty="0" smtClean="0"/>
              <a:t>Ball Pen</a:t>
            </a:r>
            <a:endParaRPr lang="en-US" sz="2400" dirty="0"/>
          </a:p>
        </p:txBody>
      </p:sp>
      <p:sp>
        <p:nvSpPr>
          <p:cNvPr id="4" name="Slide Number Placeholder 3"/>
          <p:cNvSpPr>
            <a:spLocks noGrp="1"/>
          </p:cNvSpPr>
          <p:nvPr>
            <p:ph type="sldNum" sz="quarter" idx="12"/>
          </p:nvPr>
        </p:nvSpPr>
        <p:spPr/>
        <p:txBody>
          <a:bodyPr/>
          <a:lstStyle/>
          <a:p>
            <a:fld id="{EB38D230-0610-4ABC-B7ED-F01C9E640BE5}" type="slidenum">
              <a:rPr lang="en-US" smtClean="0"/>
              <a:pPr/>
              <a:t>6</a:t>
            </a:fld>
            <a:endParaRPr lang="en-US" dirty="0"/>
          </a:p>
        </p:txBody>
      </p:sp>
      <p:pic>
        <p:nvPicPr>
          <p:cNvPr id="9218" name="Picture 2" descr="http://archive.wired.com/images/article/full/2008/06/ballpoint_pen_500px.jpg"/>
          <p:cNvPicPr>
            <a:picLocks noChangeAspect="1" noChangeArrowheads="1"/>
          </p:cNvPicPr>
          <p:nvPr/>
        </p:nvPicPr>
        <p:blipFill>
          <a:blip r:embed="rId2"/>
          <a:srcRect/>
          <a:stretch>
            <a:fillRect/>
          </a:stretch>
        </p:blipFill>
        <p:spPr bwMode="auto">
          <a:xfrm rot="20082824">
            <a:off x="3924300" y="3505200"/>
            <a:ext cx="3793958" cy="2218006"/>
          </a:xfrm>
          <a:prstGeom prst="rect">
            <a:avLst/>
          </a:prstGeom>
          <a:noFill/>
        </p:spPr>
      </p:pic>
      <p:pic>
        <p:nvPicPr>
          <p:cNvPr id="41985" name="Picture 1"/>
          <p:cNvPicPr>
            <a:picLocks noChangeAspect="1" noChangeArrowheads="1"/>
          </p:cNvPicPr>
          <p:nvPr/>
        </p:nvPicPr>
        <p:blipFill>
          <a:blip r:embed="rId3"/>
          <a:srcRect/>
          <a:stretch>
            <a:fillRect/>
          </a:stretch>
        </p:blipFill>
        <p:spPr bwMode="auto">
          <a:xfrm>
            <a:off x="381000" y="1752600"/>
            <a:ext cx="3077183" cy="39624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EB38D230-0610-4ABC-B7ED-F01C9E640BE5}" type="slidenum">
              <a:rPr lang="en-US" smtClean="0"/>
              <a:pPr/>
              <a:t>7</a:t>
            </a:fld>
            <a:endParaRPr lang="en-US" dirty="0"/>
          </a:p>
        </p:txBody>
      </p:sp>
      <p:sp>
        <p:nvSpPr>
          <p:cNvPr id="7" name="Title 6"/>
          <p:cNvSpPr>
            <a:spLocks noGrp="1"/>
          </p:cNvSpPr>
          <p:nvPr>
            <p:ph type="title"/>
          </p:nvPr>
        </p:nvSpPr>
        <p:spPr>
          <a:xfrm>
            <a:off x="914400" y="3505200"/>
            <a:ext cx="8229600" cy="1143000"/>
          </a:xfrm>
        </p:spPr>
        <p:txBody>
          <a:bodyPr/>
          <a:lstStyle/>
          <a:p>
            <a:r>
              <a:rPr lang="en-US" b="1" dirty="0" err="1" smtClean="0">
                <a:solidFill>
                  <a:schemeClr val="tx1"/>
                </a:solidFill>
                <a:latin typeface="Andalus" pitchFamily="18" charset="-78"/>
                <a:cs typeface="Andalus" pitchFamily="18" charset="-78"/>
              </a:rPr>
              <a:t>László</a:t>
            </a:r>
            <a:r>
              <a:rPr lang="en-US" b="1" dirty="0" smtClean="0">
                <a:solidFill>
                  <a:schemeClr val="tx1"/>
                </a:solidFill>
                <a:latin typeface="Andalus" pitchFamily="18" charset="-78"/>
                <a:cs typeface="Andalus" pitchFamily="18" charset="-78"/>
              </a:rPr>
              <a:t> </a:t>
            </a:r>
            <a:r>
              <a:rPr lang="en-US" b="1" dirty="0" err="1" smtClean="0">
                <a:solidFill>
                  <a:schemeClr val="tx1"/>
                </a:solidFill>
                <a:latin typeface="Andalus" pitchFamily="18" charset="-78"/>
                <a:cs typeface="Andalus" pitchFamily="18" charset="-78"/>
              </a:rPr>
              <a:t>József</a:t>
            </a:r>
            <a:r>
              <a:rPr lang="en-US" b="1" dirty="0" smtClean="0">
                <a:solidFill>
                  <a:schemeClr val="tx1"/>
                </a:solidFill>
                <a:latin typeface="Andalus" pitchFamily="18" charset="-78"/>
                <a:cs typeface="Andalus" pitchFamily="18" charset="-78"/>
              </a:rPr>
              <a:t> </a:t>
            </a:r>
            <a:r>
              <a:rPr lang="en-US" b="1" dirty="0" err="1" smtClean="0">
                <a:solidFill>
                  <a:schemeClr val="tx1"/>
                </a:solidFill>
                <a:latin typeface="Andalus" pitchFamily="18" charset="-78"/>
                <a:cs typeface="Andalus" pitchFamily="18" charset="-78"/>
              </a:rPr>
              <a:t>Bíró</a:t>
            </a:r>
            <a:r>
              <a:rPr lang="en-US" b="1" dirty="0" smtClean="0">
                <a:solidFill>
                  <a:schemeClr val="tx1"/>
                </a:solidFill>
                <a:latin typeface="Andalus" pitchFamily="18" charset="-78"/>
                <a:cs typeface="Andalus" pitchFamily="18" charset="-78"/>
              </a:rPr>
              <a:t> was the </a:t>
            </a:r>
            <a:r>
              <a:rPr lang="en-US" dirty="0" smtClean="0">
                <a:solidFill>
                  <a:schemeClr val="tx1"/>
                </a:solidFill>
                <a:latin typeface="Andalus" pitchFamily="18" charset="-78"/>
                <a:cs typeface="Andalus" pitchFamily="18" charset="-78"/>
              </a:rPr>
              <a:t>inventor of the easy-to-use writing pen generally known as the biro in Britain and the ballpoint in the United States.</a:t>
            </a:r>
            <a:r>
              <a:rPr lang="en-US" dirty="0" smtClean="0">
                <a:latin typeface="Andalus" pitchFamily="18" charset="-78"/>
                <a:cs typeface="Andalus" pitchFamily="18" charset="-78"/>
              </a:rPr>
              <a:t/>
            </a:r>
            <a:br>
              <a:rPr lang="en-US" dirty="0" smtClean="0">
                <a:latin typeface="Andalus" pitchFamily="18" charset="-78"/>
                <a:cs typeface="Andalus" pitchFamily="18" charset="-78"/>
              </a:rPr>
            </a:b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latin typeface="Andalus" pitchFamily="18" charset="-78"/>
                <a:cs typeface="Andalus" pitchFamily="18" charset="-78"/>
              </a:rPr>
              <a:t>He conceived of a writing tool that would incorporate its own supply of fast-drying ink.</a:t>
            </a:r>
            <a:endParaRPr lang="en-US" dirty="0">
              <a:latin typeface="Andalus" pitchFamily="18" charset="-78"/>
              <a:cs typeface="Andalus" pitchFamily="18" charset="-7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latin typeface="Andalus" pitchFamily="18" charset="-78"/>
                <a:cs typeface="Andalus" pitchFamily="18" charset="-78"/>
              </a:rPr>
              <a:t>Laszlo </a:t>
            </a:r>
            <a:r>
              <a:rPr lang="en-US" dirty="0" err="1" smtClean="0">
                <a:latin typeface="Andalus" pitchFamily="18" charset="-78"/>
                <a:cs typeface="Andalus" pitchFamily="18" charset="-78"/>
              </a:rPr>
              <a:t>Jozsef</a:t>
            </a:r>
            <a:r>
              <a:rPr lang="en-US" dirty="0" smtClean="0">
                <a:latin typeface="Andalus" pitchFamily="18" charset="-78"/>
                <a:cs typeface="Andalus" pitchFamily="18" charset="-78"/>
              </a:rPr>
              <a:t> </a:t>
            </a:r>
            <a:r>
              <a:rPr lang="en-US" dirty="0" err="1" smtClean="0">
                <a:latin typeface="Andalus" pitchFamily="18" charset="-78"/>
                <a:cs typeface="Andalus" pitchFamily="18" charset="-78"/>
              </a:rPr>
              <a:t>Bíró</a:t>
            </a:r>
            <a:r>
              <a:rPr lang="en-US" dirty="0" smtClean="0">
                <a:latin typeface="Andalus" pitchFamily="18" charset="-78"/>
                <a:cs typeface="Andalus" pitchFamily="18" charset="-78"/>
              </a:rPr>
              <a:t> noticed that newspaper ink dried much more quickly than that from a fountain pen. </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latin typeface="Andalus" pitchFamily="18" charset="-78"/>
                <a:cs typeface="Andalus" pitchFamily="18" charset="-78"/>
              </a:rPr>
              <a:t>The stylistic writing of a fountain pen uses liquid ink, which needs to flow from the tip to the page.</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latin typeface="Andalus" pitchFamily="18" charset="-78"/>
                <a:cs typeface="Andalus" pitchFamily="18" charset="-78"/>
              </a:rPr>
              <a:t>But the quick-drying ink used by printing presses was too thick to drip.</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latin typeface="Andalus" pitchFamily="18" charset="-78"/>
                <a:cs typeface="Andalus" pitchFamily="18" charset="-78"/>
              </a:rPr>
              <a:t>Thinking of the problem of how to deliver thick, quick-drying ink to a paper surface without requiring the ink to flow, </a:t>
            </a:r>
            <a:r>
              <a:rPr lang="en-US" dirty="0" err="1" smtClean="0">
                <a:latin typeface="Andalus" pitchFamily="18" charset="-78"/>
                <a:cs typeface="Andalus" pitchFamily="18" charset="-78"/>
              </a:rPr>
              <a:t>Bíró</a:t>
            </a:r>
            <a:r>
              <a:rPr lang="en-US" dirty="0" smtClean="0">
                <a:latin typeface="Andalus" pitchFamily="18" charset="-78"/>
                <a:cs typeface="Andalus" pitchFamily="18" charset="-78"/>
              </a:rPr>
              <a:t> along with his brother George, saw a possible answer…</a:t>
            </a:r>
            <a:endParaRPr lang="en-US" dirty="0">
              <a:latin typeface="Andalus" pitchFamily="18" charset="-78"/>
              <a:cs typeface="Andalus" pitchFamily="18" charset="-7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latin typeface="Andalus" pitchFamily="18" charset="-78"/>
                <a:cs typeface="Andalus" pitchFamily="18" charset="-78"/>
              </a:rPr>
              <a:t>They closed the second end of the pen and instead of using a nib, left an opening with just enough room for a tiny metal ball that would spin against the ink in the reservoir, distributing it to the paper!</a:t>
            </a:r>
            <a:endParaRPr lang="en-US" dirty="0">
              <a:latin typeface="Andalus" pitchFamily="18" charset="-78"/>
              <a:cs typeface="Andalus" pitchFamily="18"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latin typeface="Andalus" pitchFamily="18" charset="-78"/>
                <a:cs typeface="Andalus" pitchFamily="18" charset="-78"/>
              </a:rPr>
              <a:t>In the 1920’s, Richard Drew </a:t>
            </a:r>
            <a:r>
              <a:rPr lang="en-US" dirty="0" smtClean="0"/>
              <a:t>an </a:t>
            </a:r>
            <a:r>
              <a:rPr lang="en-US" dirty="0" smtClean="0">
                <a:latin typeface="Andalus" pitchFamily="18" charset="-78"/>
                <a:cs typeface="Andalus" pitchFamily="18" charset="-78"/>
              </a:rPr>
              <a:t>American inventor was working at a company called 3M. He saw that the automotive painters were struggling to create a two tone look which was popular for the cars.</a:t>
            </a:r>
            <a:endParaRPr lang="en-US" dirty="0"/>
          </a:p>
        </p:txBody>
      </p:sp>
      <p:pic>
        <p:nvPicPr>
          <p:cNvPr id="3" name="Picture 2"/>
          <p:cNvPicPr>
            <a:picLocks noChangeAspect="1" noChangeArrowheads="1"/>
          </p:cNvPicPr>
          <p:nvPr/>
        </p:nvPicPr>
        <p:blipFill>
          <a:blip r:embed="rId2"/>
          <a:srcRect/>
          <a:stretch>
            <a:fillRect/>
          </a:stretch>
        </p:blipFill>
        <p:spPr bwMode="auto">
          <a:xfrm>
            <a:off x="1524000" y="4340225"/>
            <a:ext cx="1979848" cy="251777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latin typeface="Andalus" pitchFamily="18" charset="-78"/>
                <a:cs typeface="Andalus" pitchFamily="18" charset="-78"/>
              </a:rPr>
              <a:t>The techniques used by them such as putting newspapers over the already painted section or using existing tape to prevent paint transfer were often unsuccessful.</a:t>
            </a: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latin typeface="Andalus" pitchFamily="18" charset="-78"/>
                <a:cs typeface="Andalus" pitchFamily="18" charset="-78"/>
              </a:rPr>
              <a:t>Drew, overheard the problems of the painters and got the idea to create a new tape that would seal so that the paint wouldn’t get through and also come off clean without leaving any residue.</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It took him two years of experimentation with different types of adhesives that he applied to a crepe paper backing to come up with the right combination.</a:t>
            </a: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latin typeface="Andalus" pitchFamily="18" charset="-78"/>
                <a:cs typeface="Andalus" pitchFamily="18" charset="-78"/>
              </a:rPr>
              <a:t>The first tape had adhesive along its edges but not in the middle. </a:t>
            </a:r>
            <a:r>
              <a:rPr lang="en-US" dirty="0" smtClean="0"/>
              <a:t> </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latin typeface="Andalus" pitchFamily="18" charset="-78"/>
                <a:cs typeface="Andalus" pitchFamily="18" charset="-78"/>
              </a:rPr>
              <a:t>In its first trial run, it fell off the car and the frustrated auto painter growled at Drew, "</a:t>
            </a:r>
            <a:r>
              <a:rPr lang="en-US" i="1" dirty="0" smtClean="0">
                <a:latin typeface="Andalus" pitchFamily="18" charset="-78"/>
                <a:cs typeface="Andalus" pitchFamily="18" charset="-78"/>
              </a:rPr>
              <a:t>take this tape back to those Scotch bosses of yours and tell them to put more adhesive on it!”</a:t>
            </a:r>
            <a:endParaRPr lang="en-US" i="1"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latin typeface="Andalus" pitchFamily="18" charset="-78"/>
                <a:cs typeface="Andalus" pitchFamily="18" charset="-78"/>
              </a:rPr>
              <a:t>By "Scotch," he meant "parsimonious".</a:t>
            </a:r>
            <a:endParaRPr lang="en-US" dirty="0">
              <a:latin typeface="Andalus" pitchFamily="18" charset="-78"/>
              <a:cs typeface="Andalus" pitchFamily="18" charset="-78"/>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5800" y="990600"/>
            <a:ext cx="7772400" cy="1470025"/>
          </a:xfrm>
        </p:spPr>
        <p:txBody>
          <a:bodyPr/>
          <a:lstStyle/>
          <a:p>
            <a:r>
              <a:rPr lang="en-US" dirty="0" smtClean="0">
                <a:latin typeface="Andalus" pitchFamily="18" charset="-78"/>
                <a:cs typeface="Andalus" pitchFamily="18" charset="-78"/>
              </a:rPr>
              <a:t>Thus, what would be called “Scotch” Masking Tape was born in 1925.</a:t>
            </a:r>
            <a:br>
              <a:rPr lang="en-US" dirty="0" smtClean="0">
                <a:latin typeface="Andalus" pitchFamily="18" charset="-78"/>
                <a:cs typeface="Andalus" pitchFamily="18" charset="-78"/>
              </a:rPr>
            </a:br>
            <a:endParaRPr lang="en-US" dirty="0"/>
          </a:p>
        </p:txBody>
      </p:sp>
      <p:pic>
        <p:nvPicPr>
          <p:cNvPr id="6" name="Picture 2" descr="http://www.patentplaques.com/blog/wp-content/uploads/2010/09/scotchtape.jpg"/>
          <p:cNvPicPr>
            <a:picLocks noChangeAspect="1" noChangeArrowheads="1"/>
          </p:cNvPicPr>
          <p:nvPr/>
        </p:nvPicPr>
        <p:blipFill>
          <a:blip r:embed="rId2"/>
          <a:srcRect/>
          <a:stretch>
            <a:fillRect/>
          </a:stretch>
        </p:blipFill>
        <p:spPr bwMode="auto">
          <a:xfrm rot="1140878">
            <a:off x="1183627" y="3534656"/>
            <a:ext cx="4802099" cy="2456888"/>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219200" y="2590800"/>
            <a:ext cx="7406640" cy="1472184"/>
          </a:xfrm>
        </p:spPr>
        <p:txBody>
          <a:bodyPr>
            <a:noAutofit/>
          </a:bodyPr>
          <a:lstStyle/>
          <a:p>
            <a:r>
              <a:rPr lang="en-US" sz="4800" dirty="0" smtClean="0">
                <a:latin typeface="Andalus" pitchFamily="18" charset="-78"/>
                <a:cs typeface="Andalus" pitchFamily="18" charset="-78"/>
              </a:rPr>
              <a:t>What might be an important innovation of the future?</a:t>
            </a:r>
            <a:endParaRPr lang="en-US" sz="4800" dirty="0">
              <a:latin typeface="Andalus" pitchFamily="18" charset="-78"/>
              <a:cs typeface="Andalus" pitchFamily="18" charset="-78"/>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752600" y="4343400"/>
            <a:ext cx="5526088" cy="1023938"/>
          </a:xfrm>
        </p:spPr>
        <p:txBody>
          <a:bodyPr>
            <a:noAutofit/>
          </a:bodyPr>
          <a:lstStyle/>
          <a:p>
            <a:pPr algn="ctr"/>
            <a:r>
              <a:rPr lang="en-US" sz="4000" dirty="0" smtClean="0">
                <a:effectLst>
                  <a:outerShdw blurRad="38100" dist="38100" dir="2700000" algn="tl">
                    <a:srgbClr val="000000">
                      <a:alpha val="43137"/>
                    </a:srgbClr>
                  </a:outerShdw>
                </a:effectLst>
                <a:latin typeface="Algerian" pitchFamily="82" charset="0"/>
              </a:rPr>
              <a:t>Google Driverless Car</a:t>
            </a:r>
            <a:endParaRPr lang="en-US" sz="4000" dirty="0">
              <a:effectLst>
                <a:outerShdw blurRad="38100" dist="38100" dir="2700000" algn="tl">
                  <a:srgbClr val="000000">
                    <a:alpha val="43137"/>
                  </a:srgbClr>
                </a:outerShdw>
              </a:effectLst>
              <a:latin typeface="Algerian" pitchFamily="82" charset="0"/>
            </a:endParaRPr>
          </a:p>
        </p:txBody>
      </p:sp>
      <p:pic>
        <p:nvPicPr>
          <p:cNvPr id="1029" name="Picture 5"/>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017713" y="609600"/>
            <a:ext cx="5108575" cy="3378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58633666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2057400"/>
            <a:ext cx="7406640" cy="1472184"/>
          </a:xfrm>
        </p:spPr>
        <p:txBody>
          <a:bodyPr>
            <a:normAutofit fontScale="90000"/>
          </a:bodyPr>
          <a:lstStyle/>
          <a:p>
            <a:r>
              <a:rPr lang="en-US" sz="6000" dirty="0" smtClean="0">
                <a:latin typeface="Andalus" pitchFamily="18" charset="-78"/>
                <a:cs typeface="Andalus" pitchFamily="18" charset="-78"/>
              </a:rPr>
              <a:t/>
            </a:r>
            <a:br>
              <a:rPr lang="en-US" sz="6000" dirty="0" smtClean="0">
                <a:latin typeface="Andalus" pitchFamily="18" charset="-78"/>
                <a:cs typeface="Andalus" pitchFamily="18" charset="-78"/>
              </a:rPr>
            </a:br>
            <a:r>
              <a:rPr lang="en-US" sz="6000" dirty="0" smtClean="0">
                <a:latin typeface="Andalus" pitchFamily="18" charset="-78"/>
                <a:cs typeface="Andalus" pitchFamily="18" charset="-78"/>
              </a:rPr>
              <a:t>Meet </a:t>
            </a:r>
            <a:r>
              <a:rPr lang="en-US" sz="6000" dirty="0" err="1" smtClean="0">
                <a:latin typeface="Andalus" pitchFamily="18" charset="-78"/>
                <a:cs typeface="Andalus" pitchFamily="18" charset="-78"/>
              </a:rPr>
              <a:t>Robear</a:t>
            </a:r>
            <a:r>
              <a:rPr lang="en-US" sz="6000" dirty="0" smtClean="0">
                <a:latin typeface="Andalus" pitchFamily="18" charset="-78"/>
                <a:cs typeface="Andalus" pitchFamily="18" charset="-78"/>
              </a:rPr>
              <a:t>. It’s a high-tech teddy with a mission: helping make elderly care much easier in the future</a:t>
            </a:r>
            <a:r>
              <a:rPr lang="en-US" dirty="0" smtClean="0"/>
              <a:t>.</a:t>
            </a: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obear"/>
          <p:cNvPicPr>
            <a:picLocks noGrp="1" noChangeAspect="1" noChangeArrowheads="1"/>
          </p:cNvPicPr>
          <p:nvPr>
            <p:ph idx="1"/>
          </p:nvPr>
        </p:nvPicPr>
        <p:blipFill>
          <a:blip r:embed="rId2"/>
          <a:stretch>
            <a:fillRect/>
          </a:stretch>
        </p:blipFill>
        <p:spPr bwMode="auto">
          <a:xfrm>
            <a:off x="1177527" y="1600200"/>
            <a:ext cx="6788945" cy="4525963"/>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正方形/長方形 2"/>
          <p:cNvSpPr/>
          <p:nvPr/>
        </p:nvSpPr>
        <p:spPr>
          <a:xfrm>
            <a:off x="8389625" y="6483100"/>
            <a:ext cx="754375" cy="3749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5" name="タイトル 1"/>
          <p:cNvSpPr>
            <a:spLocks noGrp="1"/>
          </p:cNvSpPr>
          <p:nvPr>
            <p:ph type="ctrTitle"/>
          </p:nvPr>
        </p:nvSpPr>
        <p:spPr>
          <a:xfrm>
            <a:off x="914400" y="762000"/>
            <a:ext cx="7772400" cy="1143000"/>
          </a:xfrm>
          <a:solidFill>
            <a:schemeClr val="accent5">
              <a:lumMod val="60000"/>
              <a:lumOff val="40000"/>
            </a:schemeClr>
          </a:solidFill>
        </p:spPr>
        <p:txBody>
          <a:bodyPr>
            <a:noAutofit/>
          </a:bodyPr>
          <a:lstStyle/>
          <a:p>
            <a:r>
              <a:rPr lang="en-ZA" sz="6600" dirty="0">
                <a:solidFill>
                  <a:schemeClr val="bg1"/>
                </a:solidFill>
                <a:latin typeface="Times New Roman" panose="02020603050405020304" pitchFamily="18" charset="0"/>
                <a:cs typeface="Times New Roman" panose="02020603050405020304" pitchFamily="18" charset="0"/>
              </a:rPr>
              <a:t/>
            </a:r>
            <a:br>
              <a:rPr lang="en-ZA" sz="6600" dirty="0">
                <a:solidFill>
                  <a:schemeClr val="bg1"/>
                </a:solidFill>
                <a:latin typeface="Times New Roman" panose="02020603050405020304" pitchFamily="18" charset="0"/>
                <a:cs typeface="Times New Roman" panose="02020603050405020304" pitchFamily="18" charset="0"/>
              </a:rPr>
            </a:br>
            <a:endParaRPr lang="en-ZA" sz="6600" dirty="0">
              <a:solidFill>
                <a:schemeClr val="bg1"/>
              </a:solidFill>
              <a:latin typeface="Times New Roman" panose="02020603050405020304" pitchFamily="18" charset="0"/>
              <a:cs typeface="Times New Roman" panose="02020603050405020304" pitchFamily="18" charset="0"/>
            </a:endParaRPr>
          </a:p>
        </p:txBody>
      </p:sp>
      <p:sp>
        <p:nvSpPr>
          <p:cNvPr id="8" name="正方形/長方形 4"/>
          <p:cNvSpPr/>
          <p:nvPr/>
        </p:nvSpPr>
        <p:spPr>
          <a:xfrm>
            <a:off x="914400" y="2209800"/>
            <a:ext cx="7467600" cy="4196795"/>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9" name="Rectangle 8"/>
          <p:cNvSpPr/>
          <p:nvPr/>
        </p:nvSpPr>
        <p:spPr>
          <a:xfrm>
            <a:off x="1828800" y="914400"/>
            <a:ext cx="6705600" cy="923330"/>
          </a:xfrm>
          <a:prstGeom prst="rect">
            <a:avLst/>
          </a:prstGeom>
        </p:spPr>
        <p:txBody>
          <a:bodyPr wrap="square">
            <a:spAutoFit/>
          </a:bodyPr>
          <a:lstStyle/>
          <a:p>
            <a:r>
              <a:rPr lang="en-ZA" sz="5400" dirty="0" smtClean="0">
                <a:ln w="18415" cmpd="sng">
                  <a:solidFill>
                    <a:srgbClr val="FFFFFF"/>
                  </a:solidFill>
                  <a:prstDash val="solid"/>
                </a:ln>
                <a:solidFill>
                  <a:srgbClr val="002060"/>
                </a:solidFill>
                <a:effectLst>
                  <a:outerShdw blurRad="63500" dir="3600000" algn="tl" rotWithShape="0">
                    <a:srgbClr val="000000">
                      <a:alpha val="70000"/>
                    </a:srgbClr>
                  </a:outerShdw>
                </a:effectLst>
                <a:latin typeface="Andalus" pitchFamily="18" charset="-78"/>
                <a:cs typeface="Andalus" pitchFamily="18" charset="-78"/>
              </a:rPr>
              <a:t>Remote Sensing</a:t>
            </a:r>
            <a:endParaRPr lang="en-US" sz="5400" dirty="0">
              <a:solidFill>
                <a:srgbClr val="002060"/>
              </a:solidFill>
              <a:latin typeface="Andalus" pitchFamily="18" charset="-78"/>
              <a:cs typeface="Andalus" pitchFamily="18" charset="-78"/>
            </a:endParaRPr>
          </a:p>
        </p:txBody>
      </p:sp>
    </p:spTree>
    <p:extLst>
      <p:ext uri="{BB962C8B-B14F-4D97-AF65-F5344CB8AC3E}">
        <p14:creationId xmlns="" xmlns:p14="http://schemas.microsoft.com/office/powerpoint/2010/main" val="36392037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685800" y="1600200"/>
            <a:ext cx="8229600" cy="1143000"/>
          </a:xfrm>
          <a:solidFill>
            <a:schemeClr val="accent5">
              <a:lumMod val="60000"/>
              <a:lumOff val="40000"/>
            </a:schemeClr>
          </a:solidFill>
        </p:spPr>
        <p:txBody>
          <a:bodyPr>
            <a:normAutofit/>
          </a:bodyPr>
          <a:lstStyle/>
          <a:p>
            <a:pPr algn="ctr"/>
            <a:r>
              <a:rPr lang="en-ZA" sz="4400" dirty="0" smtClean="0">
                <a:solidFill>
                  <a:srgbClr val="002060"/>
                </a:solidFill>
                <a:latin typeface="Times New Roman" panose="02020603050405020304" pitchFamily="18" charset="0"/>
                <a:cs typeface="Times New Roman" panose="02020603050405020304" pitchFamily="18" charset="0"/>
              </a:rPr>
              <a:t>What is remote sensing used for?</a:t>
            </a:r>
            <a:endParaRPr lang="en-ZA" sz="4400" dirty="0">
              <a:solidFill>
                <a:srgbClr val="002060"/>
              </a:solidFill>
              <a:latin typeface="Times New Roman" panose="02020603050405020304" pitchFamily="18" charset="0"/>
              <a:cs typeface="Times New Roman" panose="02020603050405020304" pitchFamily="18" charset="0"/>
            </a:endParaRPr>
          </a:p>
        </p:txBody>
      </p:sp>
      <p:sp>
        <p:nvSpPr>
          <p:cNvPr id="3" name="コンテンツ プレースホルダー 2"/>
          <p:cNvSpPr>
            <a:spLocks noGrp="1"/>
          </p:cNvSpPr>
          <p:nvPr>
            <p:ph idx="1"/>
          </p:nvPr>
        </p:nvSpPr>
        <p:spPr>
          <a:xfrm>
            <a:off x="838200" y="3429000"/>
            <a:ext cx="7632848" cy="2426568"/>
          </a:xfrm>
        </p:spPr>
        <p:txBody>
          <a:bodyPr/>
          <a:lstStyle/>
          <a:p>
            <a:pPr marL="0" indent="0" algn="just">
              <a:buNone/>
            </a:pPr>
            <a:r>
              <a:rPr lang="en-US" dirty="0" smtClean="0">
                <a:latin typeface="Andalus" pitchFamily="18" charset="-78"/>
                <a:cs typeface="Andalus" pitchFamily="18" charset="-78"/>
              </a:rPr>
              <a:t>Remote sensing is a method for getting information about of different objects on the planet, without any physical contacts with it.</a:t>
            </a:r>
            <a:endParaRPr lang="en-ZA" dirty="0">
              <a:latin typeface="Andalus" pitchFamily="18" charset="-78"/>
              <a:cs typeface="Andalus" pitchFamily="18" charset="-78"/>
            </a:endParaRPr>
          </a:p>
        </p:txBody>
      </p:sp>
      <p:sp>
        <p:nvSpPr>
          <p:cNvPr id="4" name="正方形/長方形 3"/>
          <p:cNvSpPr/>
          <p:nvPr/>
        </p:nvSpPr>
        <p:spPr>
          <a:xfrm>
            <a:off x="8517944" y="6609792"/>
            <a:ext cx="601670" cy="222195"/>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6" name="正方形/長方形 5"/>
          <p:cNvSpPr/>
          <p:nvPr/>
        </p:nvSpPr>
        <p:spPr>
          <a:xfrm>
            <a:off x="1976015" y="6330395"/>
            <a:ext cx="2347117" cy="276999"/>
          </a:xfrm>
          <a:prstGeom prst="rect">
            <a:avLst/>
          </a:prstGeom>
        </p:spPr>
        <p:txBody>
          <a:bodyPr wrap="none">
            <a:spAutoFit/>
          </a:bodyPr>
          <a:lstStyle/>
          <a:p>
            <a:r>
              <a:rPr lang="en-ZA" sz="1200" dirty="0" smtClean="0">
                <a:solidFill>
                  <a:schemeClr val="bg1">
                    <a:lumMod val="95000"/>
                  </a:schemeClr>
                </a:solidFill>
                <a:latin typeface="Times New Roman" panose="02020603050405020304" pitchFamily="18" charset="0"/>
                <a:cs typeface="Times New Roman" panose="02020603050405020304" pitchFamily="18" charset="0"/>
              </a:rPr>
              <a:t>Image Source: cimss.ssec.wisc.edu</a:t>
            </a:r>
            <a:endParaRPr lang="en-ZA" sz="1200" dirty="0">
              <a:solidFill>
                <a:schemeClr val="bg1">
                  <a:lumMod val="9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67928227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905000" y="1371600"/>
            <a:ext cx="7239000" cy="1143000"/>
          </a:xfrm>
        </p:spPr>
        <p:txBody>
          <a:bodyPr>
            <a:normAutofit fontScale="90000"/>
          </a:bodyPr>
          <a:lstStyle/>
          <a:p>
            <a:r>
              <a:rPr lang="en-US" sz="2000" b="0" dirty="0" smtClean="0"/>
              <a:t>Innovation of the Future:</a:t>
            </a:r>
            <a:r>
              <a:rPr lang="en-US" sz="1800" b="0" dirty="0" smtClean="0"/>
              <a:t/>
            </a:r>
            <a:br>
              <a:rPr lang="en-US" sz="1800" b="0" dirty="0" smtClean="0"/>
            </a:br>
            <a:r>
              <a:rPr lang="en-US" b="0" dirty="0" smtClean="0"/>
              <a:t> </a:t>
            </a:r>
            <a:r>
              <a:rPr lang="en-US" sz="2800" dirty="0" smtClean="0"/>
              <a:t>Photovoltaic Glass</a:t>
            </a:r>
            <a:r>
              <a:rPr lang="en-US" sz="4000" dirty="0" smtClean="0"/>
              <a:t/>
            </a:r>
            <a:br>
              <a:rPr lang="en-US" sz="4000" dirty="0" smtClean="0"/>
            </a:br>
            <a:endParaRPr lang="en-US" sz="2800" dirty="0"/>
          </a:p>
        </p:txBody>
      </p:sp>
      <p:sp>
        <p:nvSpPr>
          <p:cNvPr id="6" name="Content Placeholder 5"/>
          <p:cNvSpPr>
            <a:spLocks noGrp="1"/>
          </p:cNvSpPr>
          <p:nvPr>
            <p:ph idx="1"/>
          </p:nvPr>
        </p:nvSpPr>
        <p:spPr>
          <a:xfrm>
            <a:off x="228600" y="2743200"/>
            <a:ext cx="8610600" cy="2362200"/>
          </a:xfrm>
        </p:spPr>
        <p:txBody>
          <a:bodyPr>
            <a:normAutofit fontScale="55000" lnSpcReduction="20000"/>
          </a:bodyPr>
          <a:lstStyle/>
          <a:p>
            <a:pPr algn="just"/>
            <a:r>
              <a:rPr lang="en-US" sz="5800" dirty="0" smtClean="0">
                <a:latin typeface="Andalus" pitchFamily="18" charset="-78"/>
                <a:cs typeface="Andalus" pitchFamily="18" charset="-78"/>
              </a:rPr>
              <a:t>This highly durable, efficient optical grade glass will be used in the future to allow any flat surface, from the mirror in your bathroom, to a picture hanging from the wall in your bedroom, to be used as an integrated computer screen. </a:t>
            </a:r>
          </a:p>
          <a:p>
            <a:endParaRPr lang="en-US" dirty="0"/>
          </a:p>
        </p:txBody>
      </p:sp>
      <p:sp>
        <p:nvSpPr>
          <p:cNvPr id="7" name="TextBox 6"/>
          <p:cNvSpPr txBox="1"/>
          <p:nvPr/>
        </p:nvSpPr>
        <p:spPr>
          <a:xfrm>
            <a:off x="304800" y="6550223"/>
            <a:ext cx="8305800" cy="307777"/>
          </a:xfrm>
          <a:prstGeom prst="rect">
            <a:avLst/>
          </a:prstGeom>
          <a:noFill/>
        </p:spPr>
        <p:txBody>
          <a:bodyPr wrap="square" rtlCol="0">
            <a:spAutoFit/>
          </a:bodyPr>
          <a:lstStyle/>
          <a:p>
            <a:r>
              <a:rPr lang="en-US" sz="1400" b="1" dirty="0" smtClean="0"/>
              <a:t>*Reference: </a:t>
            </a:r>
            <a:r>
              <a:rPr lang="en-US" sz="1400" dirty="0" smtClean="0"/>
              <a:t>http://www.top10zen.com/10-amazing-innovations-of-the-near-future-243?page=3</a:t>
            </a:r>
          </a:p>
        </p:txBody>
      </p:sp>
      <p:pic>
        <p:nvPicPr>
          <p:cNvPr id="31746" name="Picture 2" descr="https://encrypted-tbn3.gstatic.com/images?q=tbn:ANd9GcQlMnaAr3-M_IhzxBgd66xL25Mnl9vlQVcFqjLXOfavxpp1Lh-PbA"/>
          <p:cNvPicPr>
            <a:picLocks noChangeAspect="1" noChangeArrowheads="1"/>
          </p:cNvPicPr>
          <p:nvPr/>
        </p:nvPicPr>
        <p:blipFill>
          <a:blip r:embed="rId2"/>
          <a:srcRect/>
          <a:stretch>
            <a:fillRect/>
          </a:stretch>
        </p:blipFill>
        <p:spPr bwMode="auto">
          <a:xfrm>
            <a:off x="381000" y="685800"/>
            <a:ext cx="3401786" cy="1905000"/>
          </a:xfrm>
          <a:prstGeom prst="rect">
            <a:avLst/>
          </a:prstGeom>
          <a:noFill/>
        </p:spPr>
      </p:pic>
      <p:pic>
        <p:nvPicPr>
          <p:cNvPr id="31748" name="Picture 4" descr="Image result for photovoltaic glass"/>
          <p:cNvPicPr>
            <a:picLocks noChangeAspect="1" noChangeArrowheads="1"/>
          </p:cNvPicPr>
          <p:nvPr/>
        </p:nvPicPr>
        <p:blipFill>
          <a:blip r:embed="rId3"/>
          <a:srcRect/>
          <a:stretch>
            <a:fillRect/>
          </a:stretch>
        </p:blipFill>
        <p:spPr bwMode="auto">
          <a:xfrm>
            <a:off x="5867400" y="4750076"/>
            <a:ext cx="2705100" cy="1793600"/>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1371600" y="2209800"/>
            <a:ext cx="7406640" cy="1472184"/>
          </a:xfrm>
        </p:spPr>
        <p:txBody>
          <a:bodyPr>
            <a:noAutofit/>
          </a:bodyPr>
          <a:lstStyle/>
          <a:p>
            <a:r>
              <a:rPr lang="en-US" sz="5400" dirty="0" smtClean="0">
                <a:latin typeface="Andalus" pitchFamily="18" charset="-78"/>
                <a:cs typeface="Andalus" pitchFamily="18" charset="-78"/>
              </a:rPr>
              <a:t>Who is the most creative person you know?</a:t>
            </a:r>
            <a:endParaRPr lang="en-US" sz="5400" dirty="0">
              <a:latin typeface="Andalus" pitchFamily="18" charset="-78"/>
              <a:cs typeface="Andalus" pitchFamily="18" charset="-78"/>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447800" y="2057400"/>
            <a:ext cx="7406640" cy="1472184"/>
          </a:xfrm>
        </p:spPr>
        <p:txBody>
          <a:bodyPr>
            <a:normAutofit/>
          </a:bodyPr>
          <a:lstStyle/>
          <a:p>
            <a:r>
              <a:rPr lang="en-US" dirty="0" smtClean="0">
                <a:latin typeface="Andalus" pitchFamily="18" charset="-78"/>
                <a:cs typeface="Andalus" pitchFamily="18" charset="-78"/>
              </a:rPr>
              <a:t>Why do you think he/she is creative/ innovative?</a:t>
            </a:r>
            <a:endParaRPr lang="en-US" dirty="0">
              <a:latin typeface="Andalus" pitchFamily="18" charset="-78"/>
              <a:cs typeface="Andalus" pitchFamily="18" charset="-78"/>
            </a:endParaRPr>
          </a:p>
        </p:txBody>
      </p:sp>
      <p:sp>
        <p:nvSpPr>
          <p:cNvPr id="5" name="Subtitle 4"/>
          <p:cNvSpPr>
            <a:spLocks noGrp="1"/>
          </p:cNvSpPr>
          <p:nvPr>
            <p:ph type="subTitle" idx="1"/>
          </p:nvPr>
        </p:nvSpPr>
        <p:spPr>
          <a:xfrm>
            <a:off x="762000" y="5981700"/>
            <a:ext cx="7406640" cy="1752600"/>
          </a:xfrm>
        </p:spPr>
        <p:txBody>
          <a:bodyPr>
            <a:normAutofit/>
          </a:bodyPr>
          <a:lstStyle/>
          <a:p>
            <a:endParaRPr lang="en-US" dirty="0" smtClean="0"/>
          </a:p>
          <a:p>
            <a:endParaRPr lang="en-US" dirty="0" smtClean="0"/>
          </a:p>
          <a:p>
            <a:endParaRPr lang="en-US" dirty="0" smtClean="0"/>
          </a:p>
          <a:p>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001000" cy="1162050"/>
          </a:xfrm>
        </p:spPr>
        <p:txBody>
          <a:bodyPr/>
          <a:lstStyle/>
          <a:p>
            <a:pPr algn="ctr"/>
            <a:r>
              <a:rPr lang="en-US" sz="2800" dirty="0" smtClean="0"/>
              <a:t>Sachin Tendulkar</a:t>
            </a:r>
            <a:r>
              <a:rPr lang="en-US" sz="3200" dirty="0" smtClean="0"/>
              <a:t/>
            </a:r>
            <a:br>
              <a:rPr lang="en-US" sz="3200" dirty="0" smtClean="0"/>
            </a:br>
            <a:r>
              <a:rPr lang="en-US" i="1" dirty="0" smtClean="0"/>
              <a:t>Sportsperson</a:t>
            </a:r>
            <a:r>
              <a:rPr lang="en-US" dirty="0" smtClean="0"/>
              <a:t/>
            </a:r>
            <a:br>
              <a:rPr lang="en-US" dirty="0" smtClean="0"/>
            </a:br>
            <a:endParaRPr lang="en-US" dirty="0"/>
          </a:p>
        </p:txBody>
      </p:sp>
      <p:sp>
        <p:nvSpPr>
          <p:cNvPr id="3" name="Content Placeholder 2"/>
          <p:cNvSpPr>
            <a:spLocks noGrp="1"/>
          </p:cNvSpPr>
          <p:nvPr>
            <p:ph idx="1"/>
          </p:nvPr>
        </p:nvSpPr>
        <p:spPr>
          <a:xfrm>
            <a:off x="3575050" y="1371600"/>
            <a:ext cx="5111750" cy="4754563"/>
          </a:xfrm>
        </p:spPr>
        <p:txBody>
          <a:bodyPr/>
          <a:lstStyle/>
          <a:p>
            <a:pPr lvl="0"/>
            <a:r>
              <a:rPr lang="en-US" sz="2000" dirty="0" smtClean="0">
                <a:latin typeface="Andalus" pitchFamily="18" charset="-78"/>
                <a:cs typeface="Andalus" pitchFamily="18" charset="-78"/>
              </a:rPr>
              <a:t>Regarded as one of the greatest cricketers of all time</a:t>
            </a:r>
          </a:p>
          <a:p>
            <a:pPr lvl="0"/>
            <a:r>
              <a:rPr lang="en-US" sz="2000" dirty="0" smtClean="0">
                <a:latin typeface="Andalus" pitchFamily="18" charset="-78"/>
                <a:cs typeface="Andalus" pitchFamily="18" charset="-78"/>
              </a:rPr>
              <a:t>Youngest sports person to receive the Bharat Ratna from the Government of India</a:t>
            </a:r>
          </a:p>
          <a:p>
            <a:endParaRPr lang="en-US" dirty="0"/>
          </a:p>
        </p:txBody>
      </p:sp>
      <p:sp>
        <p:nvSpPr>
          <p:cNvPr id="15361" name="Rectangle 1"/>
          <p:cNvSpPr>
            <a:spLocks noChangeArrowheads="1"/>
          </p:cNvSpPr>
          <p:nvPr/>
        </p:nvSpPr>
        <p:spPr bwMode="auto">
          <a:xfrm>
            <a:off x="3505200" y="3124200"/>
            <a:ext cx="4953000"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4000" b="1" i="1" u="none" strike="noStrike" cap="none" normalizeH="0" baseline="0" dirty="0" smtClean="0">
                <a:ln>
                  <a:noFill/>
                </a:ln>
                <a:solidFill>
                  <a:srgbClr val="000000"/>
                </a:solidFill>
                <a:effectLst/>
                <a:latin typeface="Andalus" pitchFamily="18" charset="-78"/>
                <a:ea typeface="Calibri" pitchFamily="34" charset="0"/>
                <a:cs typeface="Andalus" pitchFamily="18" charset="-78"/>
              </a:rPr>
              <a:t>“I always had a dream to play for India but I never let it put pressure on me.”</a:t>
            </a:r>
            <a:endParaRPr kumimoji="0" lang="en-US" sz="4000" b="0" i="0" u="none" strike="noStrike" cap="none" normalizeH="0" baseline="0" dirty="0" smtClean="0">
              <a:ln>
                <a:noFill/>
              </a:ln>
              <a:solidFill>
                <a:schemeClr val="tx1"/>
              </a:solidFill>
              <a:effectLst/>
              <a:latin typeface="Andalus" pitchFamily="18" charset="-78"/>
              <a:cs typeface="Andalus" pitchFamily="18" charset="-78"/>
            </a:endParaRPr>
          </a:p>
        </p:txBody>
      </p:sp>
      <p:pic>
        <p:nvPicPr>
          <p:cNvPr id="15363" name="Picture 3" descr="http://www.espncricinfo.com/db/PICTURES/CMS/128400/128483.1.jpg"/>
          <p:cNvPicPr>
            <a:picLocks noChangeAspect="1" noChangeArrowheads="1"/>
          </p:cNvPicPr>
          <p:nvPr/>
        </p:nvPicPr>
        <p:blipFill>
          <a:blip r:embed="rId3"/>
          <a:srcRect/>
          <a:stretch>
            <a:fillRect/>
          </a:stretch>
        </p:blipFill>
        <p:spPr bwMode="auto">
          <a:xfrm>
            <a:off x="762000" y="1676400"/>
            <a:ext cx="2438400" cy="3352800"/>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i.ytimg.com/vi/fqCEjtK-pKs/hqdefault.jpg"/>
          <p:cNvPicPr>
            <a:picLocks noChangeAspect="1" noChangeArrowheads="1"/>
          </p:cNvPicPr>
          <p:nvPr/>
        </p:nvPicPr>
        <p:blipFill>
          <a:blip r:embed="rId2"/>
          <a:srcRect l="10000" r="11667"/>
          <a:stretch>
            <a:fillRect/>
          </a:stretch>
        </p:blipFill>
        <p:spPr bwMode="auto">
          <a:xfrm>
            <a:off x="3124200" y="228600"/>
            <a:ext cx="3048000" cy="2918299"/>
          </a:xfrm>
          <a:prstGeom prst="rect">
            <a:avLst/>
          </a:prstGeom>
          <a:noFill/>
        </p:spPr>
      </p:pic>
      <p:sp>
        <p:nvSpPr>
          <p:cNvPr id="6" name="Content Placeholder 5"/>
          <p:cNvSpPr>
            <a:spLocks noGrp="1"/>
          </p:cNvSpPr>
          <p:nvPr>
            <p:ph idx="1"/>
          </p:nvPr>
        </p:nvSpPr>
        <p:spPr>
          <a:xfrm>
            <a:off x="1227030" y="381000"/>
            <a:ext cx="7916970" cy="5553879"/>
          </a:xfrm>
        </p:spPr>
        <p:txBody>
          <a:bodyPr>
            <a:normAutofit/>
          </a:bodyPr>
          <a:lstStyle/>
          <a:p>
            <a:pPr algn="just">
              <a:buNone/>
            </a:pPr>
            <a:r>
              <a:rPr lang="en-US" sz="2200" dirty="0" smtClean="0"/>
              <a:t>     </a:t>
            </a:r>
            <a:endParaRPr lang="en-US" dirty="0"/>
          </a:p>
        </p:txBody>
      </p:sp>
      <p:pic>
        <p:nvPicPr>
          <p:cNvPr id="8194" name="Picture 2" descr="C:\Users\misha\AppData\Local\Microsoft\Windows\Temporary Internet Files\Content.IE5\GK2OUSFJ\cricket-bat-01[1].png"/>
          <p:cNvPicPr>
            <a:picLocks noChangeAspect="1" noChangeArrowheads="1"/>
          </p:cNvPicPr>
          <p:nvPr/>
        </p:nvPicPr>
        <p:blipFill>
          <a:blip r:embed="rId3"/>
          <a:srcRect/>
          <a:stretch>
            <a:fillRect/>
          </a:stretch>
        </p:blipFill>
        <p:spPr bwMode="auto">
          <a:xfrm>
            <a:off x="-304800" y="1295400"/>
            <a:ext cx="1228996" cy="5562600"/>
          </a:xfrm>
          <a:prstGeom prst="rect">
            <a:avLst/>
          </a:prstGeom>
          <a:noFill/>
        </p:spPr>
      </p:pic>
      <p:sp>
        <p:nvSpPr>
          <p:cNvPr id="7" name="Rectangle 6"/>
          <p:cNvSpPr/>
          <p:nvPr/>
        </p:nvSpPr>
        <p:spPr>
          <a:xfrm>
            <a:off x="838200" y="2971800"/>
            <a:ext cx="8077200" cy="2862322"/>
          </a:xfrm>
          <a:prstGeom prst="rect">
            <a:avLst/>
          </a:prstGeom>
        </p:spPr>
        <p:txBody>
          <a:bodyPr wrap="square">
            <a:spAutoFit/>
          </a:bodyPr>
          <a:lstStyle/>
          <a:p>
            <a:r>
              <a:rPr lang="en-US" sz="3600" dirty="0" smtClean="0">
                <a:solidFill>
                  <a:srgbClr val="FF0000"/>
                </a:solidFill>
                <a:latin typeface="Andalus" pitchFamily="18" charset="-78"/>
                <a:cs typeface="Andalus" pitchFamily="18" charset="-78"/>
              </a:rPr>
              <a:t>With sheer diligence and hard work </a:t>
            </a:r>
            <a:r>
              <a:rPr lang="en-US" sz="3600" dirty="0" smtClean="0">
                <a:latin typeface="Andalus" pitchFamily="18" charset="-78"/>
                <a:cs typeface="Andalus" pitchFamily="18" charset="-78"/>
              </a:rPr>
              <a:t>coupled with natural talent the young </a:t>
            </a:r>
            <a:r>
              <a:rPr lang="en-US" sz="3600" dirty="0" err="1" smtClean="0">
                <a:latin typeface="Andalus" pitchFamily="18" charset="-78"/>
                <a:cs typeface="Andalus" pitchFamily="18" charset="-78"/>
              </a:rPr>
              <a:t>Mumbaikar</a:t>
            </a:r>
            <a:r>
              <a:rPr lang="en-US" sz="3600" dirty="0" smtClean="0">
                <a:latin typeface="Andalus" pitchFamily="18" charset="-78"/>
                <a:cs typeface="Andalus" pitchFamily="18" charset="-78"/>
              </a:rPr>
              <a:t> demonstrated the qualities that propelled him to the national team at the tender age of 16.</a:t>
            </a:r>
            <a:endParaRPr lang="en-US" sz="3600" dirty="0">
              <a:latin typeface="Andalus" pitchFamily="18" charset="-78"/>
              <a:cs typeface="Andalus" pitchFamily="18" charset="-78"/>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533400"/>
            <a:ext cx="6998405" cy="1453790"/>
          </a:xfrm>
        </p:spPr>
        <p:txBody>
          <a:bodyPr>
            <a:normAutofit fontScale="90000"/>
          </a:bodyPr>
          <a:lstStyle/>
          <a:p>
            <a:pPr algn="ctr"/>
            <a:r>
              <a:rPr lang="en-US" sz="2800" dirty="0" smtClean="0"/>
              <a:t>Dr APJ Abdul </a:t>
            </a:r>
            <a:r>
              <a:rPr lang="en-US" sz="2800" dirty="0" err="1" smtClean="0"/>
              <a:t>Kalam</a:t>
            </a:r>
            <a:r>
              <a:rPr lang="en-US" dirty="0" smtClean="0"/>
              <a:t/>
            </a:r>
            <a:br>
              <a:rPr lang="en-US" dirty="0" smtClean="0"/>
            </a:br>
            <a:r>
              <a:rPr lang="en-US" i="1" dirty="0" smtClean="0"/>
              <a:t>Scientist, Educator, Leader and Writer</a:t>
            </a:r>
            <a:endParaRPr lang="en-US" dirty="0"/>
          </a:p>
        </p:txBody>
      </p:sp>
      <p:sp>
        <p:nvSpPr>
          <p:cNvPr id="3" name="Content Placeholder 2"/>
          <p:cNvSpPr>
            <a:spLocks noGrp="1"/>
          </p:cNvSpPr>
          <p:nvPr>
            <p:ph idx="1"/>
          </p:nvPr>
        </p:nvSpPr>
        <p:spPr>
          <a:xfrm>
            <a:off x="3429000" y="2209800"/>
            <a:ext cx="5298498" cy="1981200"/>
          </a:xfrm>
        </p:spPr>
        <p:txBody>
          <a:bodyPr>
            <a:normAutofit fontScale="92500"/>
          </a:bodyPr>
          <a:lstStyle/>
          <a:p>
            <a:pPr lvl="0"/>
            <a:r>
              <a:rPr lang="en-US" sz="2400" dirty="0" smtClean="0">
                <a:latin typeface="Andalus" pitchFamily="18" charset="-78"/>
                <a:cs typeface="Andalus" pitchFamily="18" charset="-78"/>
              </a:rPr>
              <a:t>11</a:t>
            </a:r>
            <a:r>
              <a:rPr lang="en-US" sz="2400" baseline="30000" dirty="0" smtClean="0">
                <a:latin typeface="Andalus" pitchFamily="18" charset="-78"/>
                <a:cs typeface="Andalus" pitchFamily="18" charset="-78"/>
              </a:rPr>
              <a:t>th</a:t>
            </a:r>
            <a:r>
              <a:rPr lang="en-US" sz="2400" dirty="0" smtClean="0">
                <a:latin typeface="Andalus" pitchFamily="18" charset="-78"/>
                <a:cs typeface="Andalus" pitchFamily="18" charset="-78"/>
              </a:rPr>
              <a:t> President of India, widely acknowledged as the “People’s President”</a:t>
            </a:r>
          </a:p>
          <a:p>
            <a:pPr lvl="0"/>
            <a:r>
              <a:rPr lang="en-US" sz="2400" dirty="0" smtClean="0">
                <a:latin typeface="Andalus" pitchFamily="18" charset="-78"/>
                <a:cs typeface="Andalus" pitchFamily="18" charset="-78"/>
              </a:rPr>
              <a:t>Wrote several noted books, including his autobiography , “Wings of Fire: An Autobiography.”</a:t>
            </a:r>
          </a:p>
          <a:p>
            <a:endParaRPr lang="en-US" dirty="0"/>
          </a:p>
        </p:txBody>
      </p:sp>
      <p:pic>
        <p:nvPicPr>
          <p:cNvPr id="1026" name="Picture 2" descr="http://www.expertsbrain.com/media/celebrity/abdul-kalam.jpg"/>
          <p:cNvPicPr>
            <a:picLocks noChangeAspect="1" noChangeArrowheads="1"/>
          </p:cNvPicPr>
          <p:nvPr/>
        </p:nvPicPr>
        <p:blipFill>
          <a:blip r:embed="rId2"/>
          <a:srcRect/>
          <a:stretch>
            <a:fillRect/>
          </a:stretch>
        </p:blipFill>
        <p:spPr bwMode="auto">
          <a:xfrm>
            <a:off x="0" y="1828800"/>
            <a:ext cx="3505200" cy="3200400"/>
          </a:xfrm>
          <a:prstGeom prst="rect">
            <a:avLst/>
          </a:prstGeom>
          <a:noFill/>
        </p:spPr>
      </p:pic>
      <p:sp>
        <p:nvSpPr>
          <p:cNvPr id="1027" name="Rectangle 3"/>
          <p:cNvSpPr>
            <a:spLocks noChangeArrowheads="1"/>
          </p:cNvSpPr>
          <p:nvPr/>
        </p:nvSpPr>
        <p:spPr bwMode="auto">
          <a:xfrm>
            <a:off x="685800" y="5181600"/>
            <a:ext cx="81534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1"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en-US" sz="3600" b="1" i="1" u="none" strike="noStrike" cap="none" normalizeH="0" baseline="0" dirty="0" smtClean="0">
                <a:ln>
                  <a:noFill/>
                </a:ln>
                <a:solidFill>
                  <a:schemeClr val="tx1"/>
                </a:solidFill>
                <a:effectLst/>
                <a:latin typeface="Trebuchet MS" pitchFamily="34" charset="0"/>
                <a:ea typeface="Calibri" pitchFamily="34" charset="0"/>
                <a:cs typeface="Times New Roman" pitchFamily="18" charset="0"/>
              </a:rPr>
              <a:t>If you want to shine like a sun. First burn like a sun.</a:t>
            </a:r>
            <a:r>
              <a:rPr kumimoji="0" lang="en-US" sz="3600" b="1" i="1" u="none" strike="noStrike" cap="none" normalizeH="0" baseline="0" dirty="0" smtClean="0">
                <a:ln>
                  <a:noFill/>
                </a:ln>
                <a:solidFill>
                  <a:schemeClr val="tx1"/>
                </a:solidFill>
                <a:effectLst/>
                <a:latin typeface="Calibri"/>
                <a:ea typeface="Calibri" pitchFamily="34" charset="0"/>
                <a:cs typeface="Times New Roman" pitchFamily="18" charset="0"/>
              </a:rPr>
              <a:t>”</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312630" y="685800"/>
            <a:ext cx="8831370" cy="4999432"/>
          </a:xfrm>
        </p:spPr>
        <p:txBody>
          <a:bodyPr>
            <a:noAutofit/>
          </a:bodyPr>
          <a:lstStyle/>
          <a:p>
            <a:pPr algn="just">
              <a:buNone/>
            </a:pPr>
            <a:r>
              <a:rPr lang="en-US" sz="2400" dirty="0" smtClean="0"/>
              <a:t>     </a:t>
            </a:r>
            <a:endParaRPr lang="en-US" sz="2200" dirty="0" smtClean="0"/>
          </a:p>
          <a:p>
            <a:pPr algn="just">
              <a:buNone/>
            </a:pPr>
            <a:r>
              <a:rPr lang="en-US" sz="2200" dirty="0" smtClean="0"/>
              <a:t> </a:t>
            </a:r>
          </a:p>
          <a:p>
            <a:pPr algn="just">
              <a:buNone/>
            </a:pPr>
            <a:endParaRPr lang="en-US" sz="2800" dirty="0" smtClean="0">
              <a:latin typeface="Andalus" pitchFamily="18" charset="-78"/>
              <a:cs typeface="Andalus" pitchFamily="18" charset="-78"/>
            </a:endParaRPr>
          </a:p>
          <a:p>
            <a:pPr algn="just">
              <a:buNone/>
            </a:pPr>
            <a:endParaRPr lang="en-US" sz="2800" dirty="0" smtClean="0">
              <a:latin typeface="Andalus" pitchFamily="18" charset="-78"/>
              <a:cs typeface="Andalus" pitchFamily="18" charset="-78"/>
            </a:endParaRPr>
          </a:p>
          <a:p>
            <a:pPr algn="just">
              <a:buNone/>
            </a:pPr>
            <a:endParaRPr lang="en-US" sz="2800" dirty="0" smtClean="0">
              <a:latin typeface="Andalus" pitchFamily="18" charset="-78"/>
              <a:cs typeface="Andalus" pitchFamily="18" charset="-78"/>
            </a:endParaRPr>
          </a:p>
          <a:p>
            <a:pPr algn="just">
              <a:buNone/>
            </a:pPr>
            <a:endParaRPr lang="en-US" sz="2800" dirty="0" smtClean="0">
              <a:latin typeface="Andalus" pitchFamily="18" charset="-78"/>
              <a:cs typeface="Andalus" pitchFamily="18" charset="-78"/>
            </a:endParaRPr>
          </a:p>
          <a:p>
            <a:pPr algn="just">
              <a:buNone/>
            </a:pPr>
            <a:endParaRPr lang="en-US" sz="2800" dirty="0" smtClean="0">
              <a:latin typeface="Andalus" pitchFamily="18" charset="-78"/>
              <a:cs typeface="Andalus" pitchFamily="18" charset="-78"/>
            </a:endParaRPr>
          </a:p>
          <a:p>
            <a:pPr algn="just">
              <a:buNone/>
            </a:pPr>
            <a:r>
              <a:rPr lang="en-US" sz="2800" dirty="0" err="1" smtClean="0">
                <a:latin typeface="Andalus" pitchFamily="18" charset="-78"/>
                <a:cs typeface="Andalus" pitchFamily="18" charset="-78"/>
              </a:rPr>
              <a:t>Kalam</a:t>
            </a:r>
            <a:r>
              <a:rPr lang="en-US" sz="2800" dirty="0" smtClean="0">
                <a:latin typeface="Andalus" pitchFamily="18" charset="-78"/>
                <a:cs typeface="Andalus" pitchFamily="18" charset="-78"/>
              </a:rPr>
              <a:t> grew up in humble surroundings and had to take up a job while he was still in school. In order to augment his family’s meager income he distributed newspapers to help his father in providing for the family. He was a bright young boy, </a:t>
            </a:r>
            <a:r>
              <a:rPr lang="en-US" sz="2800" b="1" dirty="0" smtClean="0">
                <a:solidFill>
                  <a:srgbClr val="FF0000"/>
                </a:solidFill>
                <a:latin typeface="Andalus" pitchFamily="18" charset="-78"/>
                <a:cs typeface="Andalus" pitchFamily="18" charset="-78"/>
              </a:rPr>
              <a:t>blessed with a thirst for knowledge and was always eager to learn new things.</a:t>
            </a:r>
          </a:p>
        </p:txBody>
      </p:sp>
      <p:pic>
        <p:nvPicPr>
          <p:cNvPr id="6146" name="Picture 2" descr="https://encrypted-tbn1.gstatic.com/images?q=tbn:ANd9GcSGaqNrIQMc1hvL_YasywbLHo9Ag_7JzR1QBzbz6HKPF-O9o1BK9A"/>
          <p:cNvPicPr>
            <a:picLocks noChangeAspect="1" noChangeArrowheads="1"/>
          </p:cNvPicPr>
          <p:nvPr/>
        </p:nvPicPr>
        <p:blipFill>
          <a:blip r:embed="rId2"/>
          <a:srcRect/>
          <a:stretch>
            <a:fillRect/>
          </a:stretch>
        </p:blipFill>
        <p:spPr bwMode="auto">
          <a:xfrm>
            <a:off x="1708555" y="762000"/>
            <a:ext cx="5530445" cy="3276600"/>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0200" y="304800"/>
            <a:ext cx="6998405" cy="1225190"/>
          </a:xfrm>
        </p:spPr>
        <p:txBody>
          <a:bodyPr>
            <a:normAutofit fontScale="90000"/>
          </a:bodyPr>
          <a:lstStyle/>
          <a:p>
            <a:pPr algn="ctr"/>
            <a:r>
              <a:rPr lang="en-US" sz="2800" dirty="0" smtClean="0"/>
              <a:t>Kalpana Chawla</a:t>
            </a:r>
            <a:br>
              <a:rPr lang="en-US" sz="2800" dirty="0" smtClean="0"/>
            </a:br>
            <a:r>
              <a:rPr lang="en-US" i="1" dirty="0" smtClean="0"/>
              <a:t>Scientist and Astronaut</a:t>
            </a:r>
            <a:r>
              <a:rPr lang="en-US" dirty="0" smtClean="0"/>
              <a:t/>
            </a:r>
            <a:br>
              <a:rPr lang="en-US" dirty="0" smtClean="0"/>
            </a:br>
            <a:endParaRPr lang="en-US" dirty="0"/>
          </a:p>
        </p:txBody>
      </p:sp>
      <p:sp>
        <p:nvSpPr>
          <p:cNvPr id="3" name="Content Placeholder 2"/>
          <p:cNvSpPr>
            <a:spLocks noGrp="1"/>
          </p:cNvSpPr>
          <p:nvPr>
            <p:ph idx="1"/>
          </p:nvPr>
        </p:nvSpPr>
        <p:spPr>
          <a:xfrm>
            <a:off x="3505200" y="1981200"/>
            <a:ext cx="5146098" cy="2027632"/>
          </a:xfrm>
        </p:spPr>
        <p:txBody>
          <a:bodyPr>
            <a:normAutofit fontScale="92500" lnSpcReduction="20000"/>
          </a:bodyPr>
          <a:lstStyle/>
          <a:p>
            <a:pPr lvl="0"/>
            <a:r>
              <a:rPr lang="en-US" sz="2400" dirty="0" smtClean="0">
                <a:latin typeface="Andalus" pitchFamily="18" charset="-78"/>
                <a:cs typeface="Andalus" pitchFamily="18" charset="-78"/>
              </a:rPr>
              <a:t>DOB:   March 16, 1972 | </a:t>
            </a:r>
            <a:r>
              <a:rPr lang="en-US" sz="2400" dirty="0" err="1" smtClean="0">
                <a:latin typeface="Andalus" pitchFamily="18" charset="-78"/>
                <a:cs typeface="Andalus" pitchFamily="18" charset="-78"/>
              </a:rPr>
              <a:t>Karnal</a:t>
            </a:r>
            <a:r>
              <a:rPr lang="en-US" sz="2400" dirty="0" smtClean="0">
                <a:latin typeface="Andalus" pitchFamily="18" charset="-78"/>
                <a:cs typeface="Andalus" pitchFamily="18" charset="-78"/>
              </a:rPr>
              <a:t>, Haryana, India</a:t>
            </a:r>
          </a:p>
          <a:p>
            <a:pPr lvl="0"/>
            <a:r>
              <a:rPr lang="en-US" sz="2400" dirty="0" smtClean="0">
                <a:latin typeface="Andalus" pitchFamily="18" charset="-78"/>
                <a:cs typeface="Andalus" pitchFamily="18" charset="-78"/>
              </a:rPr>
              <a:t>Died:  February 1, 2003 | Space Shuttle Columbia disaster, while shuttle was re-entering into the earth’s atmosphere</a:t>
            </a:r>
          </a:p>
          <a:p>
            <a:pPr lvl="0"/>
            <a:r>
              <a:rPr lang="en-US" sz="2400" dirty="0" smtClean="0">
                <a:latin typeface="Andalus" pitchFamily="18" charset="-78"/>
                <a:cs typeface="Andalus" pitchFamily="18" charset="-78"/>
              </a:rPr>
              <a:t>First Indian woman in Space</a:t>
            </a:r>
          </a:p>
          <a:p>
            <a:endParaRPr lang="en-US" dirty="0"/>
          </a:p>
        </p:txBody>
      </p:sp>
      <p:pic>
        <p:nvPicPr>
          <p:cNvPr id="16386" name="Picture 2" descr="http://www.motachashma.com/images/Scholarships/kalpana_chawla_awards.jpg"/>
          <p:cNvPicPr>
            <a:picLocks noChangeAspect="1" noChangeArrowheads="1"/>
          </p:cNvPicPr>
          <p:nvPr/>
        </p:nvPicPr>
        <p:blipFill>
          <a:blip r:embed="rId2"/>
          <a:srcRect/>
          <a:stretch>
            <a:fillRect/>
          </a:stretch>
        </p:blipFill>
        <p:spPr bwMode="auto">
          <a:xfrm>
            <a:off x="381000" y="1219200"/>
            <a:ext cx="2743200" cy="2819400"/>
          </a:xfrm>
          <a:prstGeom prst="rect">
            <a:avLst/>
          </a:prstGeom>
          <a:noFill/>
        </p:spPr>
      </p:pic>
      <p:sp>
        <p:nvSpPr>
          <p:cNvPr id="16387" name="Rectangle 3"/>
          <p:cNvSpPr>
            <a:spLocks noChangeArrowheads="1"/>
          </p:cNvSpPr>
          <p:nvPr/>
        </p:nvSpPr>
        <p:spPr bwMode="auto">
          <a:xfrm>
            <a:off x="304800" y="4267200"/>
            <a:ext cx="8382000" cy="18158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b="1" i="1" dirty="0" smtClean="0">
                <a:latin typeface="Trebuchet MS" pitchFamily="34" charset="0"/>
                <a:ea typeface="Calibri" pitchFamily="34" charset="0"/>
                <a:cs typeface="Times New Roman" pitchFamily="18" charset="0"/>
              </a:rPr>
              <a:t>"</a:t>
            </a:r>
            <a:r>
              <a:rPr kumimoji="0" lang="en-US" sz="2800" b="1" i="1" u="none" strike="noStrike" cap="none" normalizeH="0" baseline="0" dirty="0" smtClean="0">
                <a:ln>
                  <a:noFill/>
                </a:ln>
                <a:solidFill>
                  <a:schemeClr val="tx1"/>
                </a:solidFill>
                <a:effectLst/>
                <a:latin typeface="Trebuchet MS" pitchFamily="34" charset="0"/>
                <a:ea typeface="Calibri" pitchFamily="34" charset="0"/>
                <a:cs typeface="Times New Roman" pitchFamily="18" charset="0"/>
              </a:rPr>
              <a:t>The path from dreams to success does exist. May you have the vision to find it, the courage to get on to it, and the perseverance to follow it. Wishing you a great journey.”</a:t>
            </a:r>
            <a:endParaRPr kumimoji="0" lang="en-US" sz="2800" b="0" i="0" u="none" strike="noStrike" cap="none" normalizeH="0" baseline="0" dirty="0" smtClean="0">
              <a:ln>
                <a:noFill/>
              </a:ln>
              <a:solidFill>
                <a:schemeClr val="tx1"/>
              </a:solidFill>
              <a:effectLst/>
              <a:latin typeface="Trebuchet MS" pitchFamily="34" charset="0"/>
              <a:cs typeface="Arial" pitchFamily="34"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124728" y="1096568"/>
            <a:ext cx="8831370" cy="4999432"/>
          </a:xfrm>
        </p:spPr>
        <p:txBody>
          <a:bodyPr>
            <a:noAutofit/>
          </a:bodyPr>
          <a:lstStyle/>
          <a:p>
            <a:pPr algn="just">
              <a:buNone/>
            </a:pPr>
            <a:r>
              <a:rPr lang="en-US" sz="2400" dirty="0" smtClean="0"/>
              <a:t>     </a:t>
            </a:r>
            <a:r>
              <a:rPr lang="en-US" sz="3600" dirty="0" err="1" smtClean="0">
                <a:latin typeface="Andalus" pitchFamily="18" charset="-78"/>
                <a:cs typeface="Andalus" pitchFamily="18" charset="-78"/>
              </a:rPr>
              <a:t>Kalpana</a:t>
            </a:r>
            <a:r>
              <a:rPr lang="en-US" sz="3600" dirty="0" smtClean="0">
                <a:latin typeface="Andalus" pitchFamily="18" charset="-78"/>
                <a:cs typeface="Andalus" pitchFamily="18" charset="-78"/>
              </a:rPr>
              <a:t> </a:t>
            </a:r>
            <a:r>
              <a:rPr lang="en-US" sz="3600" dirty="0" err="1" smtClean="0">
                <a:latin typeface="Andalus" pitchFamily="18" charset="-78"/>
                <a:cs typeface="Andalus" pitchFamily="18" charset="-78"/>
              </a:rPr>
              <a:t>Chawla's</a:t>
            </a:r>
            <a:r>
              <a:rPr lang="en-US" sz="3600" dirty="0" smtClean="0">
                <a:latin typeface="Andalus" pitchFamily="18" charset="-78"/>
                <a:cs typeface="Andalus" pitchFamily="18" charset="-78"/>
              </a:rPr>
              <a:t> story is an absolutely inspiring one! It’s the story of an ordinary girl who </a:t>
            </a:r>
            <a:r>
              <a:rPr lang="en-US" sz="3600" dirty="0" smtClean="0">
                <a:solidFill>
                  <a:srgbClr val="FF0000"/>
                </a:solidFill>
                <a:latin typeface="Andalus" pitchFamily="18" charset="-78"/>
                <a:cs typeface="Andalus" pitchFamily="18" charset="-78"/>
              </a:rPr>
              <a:t>dreamt big and reached for the stars…literally. </a:t>
            </a:r>
          </a:p>
          <a:p>
            <a:pPr algn="just">
              <a:buNone/>
            </a:pPr>
            <a:r>
              <a:rPr lang="en-US" sz="3600" dirty="0" err="1" smtClean="0">
                <a:latin typeface="Andalus" pitchFamily="18" charset="-78"/>
                <a:cs typeface="Andalus" pitchFamily="18" charset="-78"/>
              </a:rPr>
              <a:t>Chawla's</a:t>
            </a:r>
            <a:r>
              <a:rPr lang="en-US" sz="3600" dirty="0" smtClean="0">
                <a:latin typeface="Andalus" pitchFamily="18" charset="-78"/>
                <a:cs typeface="Andalus" pitchFamily="18" charset="-78"/>
              </a:rPr>
              <a:t> mother has mentioned in an interview that </a:t>
            </a:r>
            <a:r>
              <a:rPr lang="en-US" sz="3600" dirty="0" smtClean="0">
                <a:solidFill>
                  <a:srgbClr val="FF0000"/>
                </a:solidFill>
                <a:latin typeface="Andalus" pitchFamily="18" charset="-78"/>
                <a:cs typeface="Andalus" pitchFamily="18" charset="-78"/>
              </a:rPr>
              <a:t>her daughter was "different." </a:t>
            </a:r>
            <a:r>
              <a:rPr lang="en-US" sz="3600" dirty="0" smtClean="0">
                <a:latin typeface="Andalus" pitchFamily="18" charset="-78"/>
                <a:cs typeface="Andalus" pitchFamily="18" charset="-78"/>
              </a:rPr>
              <a:t>"She used to cut her own hair, never wore ironed clothes, learned karate.</a:t>
            </a:r>
            <a:endParaRPr lang="en-US" sz="3600" dirty="0">
              <a:latin typeface="Andalus" pitchFamily="18" charset="-78"/>
              <a:cs typeface="Andalus" pitchFamily="18" charset="-78"/>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153400" cy="1162050"/>
          </a:xfrm>
        </p:spPr>
        <p:txBody>
          <a:bodyPr>
            <a:normAutofit fontScale="90000"/>
          </a:bodyPr>
          <a:lstStyle/>
          <a:p>
            <a:pPr algn="ctr"/>
            <a:r>
              <a:rPr lang="en-US" sz="2800" dirty="0" smtClean="0"/>
              <a:t>A.R Rahman</a:t>
            </a:r>
            <a:r>
              <a:rPr lang="en-US" dirty="0" smtClean="0"/>
              <a:t/>
            </a:r>
            <a:br>
              <a:rPr lang="en-US" dirty="0" smtClean="0"/>
            </a:br>
            <a:r>
              <a:rPr lang="en-US" i="1" dirty="0" smtClean="0"/>
              <a:t>Music composer, Songwriter, Music Producer, Singer and Philanthropist</a:t>
            </a:r>
            <a:r>
              <a:rPr lang="en-US" dirty="0" smtClean="0"/>
              <a:t/>
            </a:r>
            <a:br>
              <a:rPr lang="en-US" dirty="0" smtClean="0"/>
            </a:br>
            <a:endParaRPr lang="en-US" dirty="0"/>
          </a:p>
        </p:txBody>
      </p:sp>
      <p:sp>
        <p:nvSpPr>
          <p:cNvPr id="3" name="Content Placeholder 2"/>
          <p:cNvSpPr>
            <a:spLocks noGrp="1"/>
          </p:cNvSpPr>
          <p:nvPr>
            <p:ph idx="1"/>
          </p:nvPr>
        </p:nvSpPr>
        <p:spPr>
          <a:xfrm>
            <a:off x="3575050" y="1371600"/>
            <a:ext cx="5264150" cy="4754563"/>
          </a:xfrm>
        </p:spPr>
        <p:txBody>
          <a:bodyPr>
            <a:normAutofit fontScale="92500" lnSpcReduction="10000"/>
          </a:bodyPr>
          <a:lstStyle/>
          <a:p>
            <a:r>
              <a:rPr lang="en-US" sz="4800" b="1" i="1" dirty="0" smtClean="0">
                <a:latin typeface="Andalus" pitchFamily="18" charset="-78"/>
                <a:ea typeface="Calibri" pitchFamily="34" charset="0"/>
                <a:cs typeface="Andalus" pitchFamily="18" charset="-78"/>
              </a:rPr>
              <a:t>When you do something with a lot of honesty, appetite and commitment, the input reflects in the output.”</a:t>
            </a:r>
            <a:br>
              <a:rPr lang="en-US" sz="4800" b="1" i="1" dirty="0" smtClean="0">
                <a:latin typeface="Andalus" pitchFamily="18" charset="-78"/>
                <a:ea typeface="Calibri" pitchFamily="34" charset="0"/>
                <a:cs typeface="Andalus" pitchFamily="18" charset="-78"/>
              </a:rPr>
            </a:br>
            <a:r>
              <a:rPr lang="en-US" sz="1800" b="1" i="1" dirty="0" smtClean="0">
                <a:latin typeface="Calibri" pitchFamily="34" charset="0"/>
                <a:ea typeface="Calibri" pitchFamily="34" charset="0"/>
                <a:cs typeface="Times New Roman" pitchFamily="18" charset="0"/>
              </a:rPr>
              <a:t/>
            </a:r>
            <a:br>
              <a:rPr lang="en-US" sz="1800" b="1" i="1" dirty="0" smtClean="0">
                <a:latin typeface="Calibri" pitchFamily="34" charset="0"/>
                <a:ea typeface="Calibri" pitchFamily="34" charset="0"/>
                <a:cs typeface="Times New Roman" pitchFamily="18" charset="0"/>
              </a:rPr>
            </a:br>
            <a:endParaRPr lang="en-US" dirty="0"/>
          </a:p>
        </p:txBody>
      </p:sp>
      <p:pic>
        <p:nvPicPr>
          <p:cNvPr id="17410" name="Picture 2" descr="http://www.boxofficeindia.co.in/wp-content/uploads/2015/06/Point-31.jpg"/>
          <p:cNvPicPr>
            <a:picLocks noChangeAspect="1" noChangeArrowheads="1"/>
          </p:cNvPicPr>
          <p:nvPr/>
        </p:nvPicPr>
        <p:blipFill>
          <a:blip r:embed="rId2"/>
          <a:srcRect/>
          <a:stretch>
            <a:fillRect/>
          </a:stretch>
        </p:blipFill>
        <p:spPr bwMode="auto">
          <a:xfrm>
            <a:off x="155575" y="1295400"/>
            <a:ext cx="3855367" cy="4038600"/>
          </a:xfrm>
          <a:prstGeom prst="rect">
            <a:avLst/>
          </a:prstGeom>
          <a:noFill/>
        </p:spPr>
      </p:pic>
      <p:sp>
        <p:nvSpPr>
          <p:cNvPr id="17411" name="Rectangle 3"/>
          <p:cNvSpPr>
            <a:spLocks noChangeArrowheads="1"/>
          </p:cNvSpPr>
          <p:nvPr/>
        </p:nvSpPr>
        <p:spPr bwMode="auto">
          <a:xfrm>
            <a:off x="381000" y="5029200"/>
            <a:ext cx="3200400" cy="53860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1"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143000" y="1752600"/>
            <a:ext cx="7406640" cy="2538984"/>
          </a:xfrm>
        </p:spPr>
        <p:txBody>
          <a:bodyPr>
            <a:noAutofit/>
          </a:bodyPr>
          <a:lstStyle/>
          <a:p>
            <a:r>
              <a:rPr lang="en-US" sz="7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ndalus" pitchFamily="18" charset="-78"/>
                <a:cs typeface="Andalus" pitchFamily="18" charset="-78"/>
              </a:rPr>
              <a:t>Key characteristics of creative persons</a:t>
            </a:r>
            <a:endParaRPr lang="en-US" sz="7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ndalus" pitchFamily="18" charset="-78"/>
              <a:cs typeface="Andalus" pitchFamily="18" charset="-78"/>
            </a:endParaRPr>
          </a:p>
        </p:txBody>
      </p:sp>
      <p:pic>
        <p:nvPicPr>
          <p:cNvPr id="3" name="Picture 2"/>
          <p:cNvPicPr>
            <a:picLocks noChangeAspect="1" noChangeArrowheads="1"/>
          </p:cNvPicPr>
          <p:nvPr/>
        </p:nvPicPr>
        <p:blipFill>
          <a:blip r:embed="rId2"/>
          <a:srcRect/>
          <a:stretch>
            <a:fillRect/>
          </a:stretch>
        </p:blipFill>
        <p:spPr bwMode="auto">
          <a:xfrm>
            <a:off x="3048000" y="4267200"/>
            <a:ext cx="3219450" cy="175515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http://cdn2-b.examiner.com/sites/default/files/styles/image_content_width/hash/a6/35/a635737fa68eae8cacf1fab6ad61f2b5.jpg?itok=qdxUltIQ"/>
          <p:cNvPicPr>
            <a:picLocks noChangeAspect="1" noChangeArrowheads="1"/>
          </p:cNvPicPr>
          <p:nvPr/>
        </p:nvPicPr>
        <p:blipFill>
          <a:blip r:embed="rId2"/>
          <a:srcRect/>
          <a:stretch>
            <a:fillRect/>
          </a:stretch>
        </p:blipFill>
        <p:spPr bwMode="auto">
          <a:xfrm>
            <a:off x="2095500" y="762000"/>
            <a:ext cx="5486400" cy="5486400"/>
          </a:xfrm>
          <a:prstGeom prst="rect">
            <a:avLst/>
          </a:prstGeom>
          <a:noFill/>
        </p:spPr>
      </p:pic>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Image result for quotes on creativity and innovation"/>
          <p:cNvPicPr>
            <a:picLocks noChangeAspect="1" noChangeArrowheads="1"/>
          </p:cNvPicPr>
          <p:nvPr/>
        </p:nvPicPr>
        <p:blipFill>
          <a:blip r:embed="rId2"/>
          <a:srcRect/>
          <a:stretch>
            <a:fillRect/>
          </a:stretch>
        </p:blipFill>
        <p:spPr bwMode="auto">
          <a:xfrm>
            <a:off x="2051620" y="779272"/>
            <a:ext cx="5187380" cy="5164328"/>
          </a:xfrm>
          <a:prstGeom prst="rect">
            <a:avLst/>
          </a:prstGeom>
          <a:noFill/>
        </p:spPr>
      </p:pic>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http://img.photobucket.com/albums/v436/passion4architecture/Quotes%20and%20Thoughts/Quote_Edwin-Land_Polaroid-Inventor_US-1.jpg"/>
          <p:cNvPicPr>
            <a:picLocks noChangeAspect="1" noChangeArrowheads="1"/>
          </p:cNvPicPr>
          <p:nvPr/>
        </p:nvPicPr>
        <p:blipFill>
          <a:blip r:embed="rId2"/>
          <a:srcRect/>
          <a:stretch>
            <a:fillRect/>
          </a:stretch>
        </p:blipFill>
        <p:spPr bwMode="auto">
          <a:xfrm>
            <a:off x="2362200" y="990600"/>
            <a:ext cx="4762500" cy="4762500"/>
          </a:xfrm>
          <a:prstGeom prst="rect">
            <a:avLst/>
          </a:prstGeom>
          <a:noFill/>
        </p:spPr>
      </p:pic>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smtClean="0">
                <a:latin typeface="Andalus" pitchFamily="18" charset="-78"/>
                <a:cs typeface="Andalus" pitchFamily="18" charset="-78"/>
              </a:rPr>
              <a:t>Think differently from the mainstream.</a:t>
            </a:r>
            <a:r>
              <a:rPr lang="en-US" dirty="0" smtClean="0"/>
              <a:t> </a:t>
            </a:r>
            <a:br>
              <a:rPr lang="en-US" dirty="0" smtClean="0"/>
            </a:br>
            <a:endParaRPr lang="en-US" dirty="0"/>
          </a:p>
        </p:txBody>
      </p:sp>
      <p:pic>
        <p:nvPicPr>
          <p:cNvPr id="8194" name="Picture 2" descr="http://soulstuck.com/wp-content/uploads/2015/10/think-different.jpg"/>
          <p:cNvPicPr>
            <a:picLocks noChangeAspect="1" noChangeArrowheads="1"/>
          </p:cNvPicPr>
          <p:nvPr/>
        </p:nvPicPr>
        <p:blipFill>
          <a:blip r:embed="rId2"/>
          <a:srcRect/>
          <a:stretch>
            <a:fillRect/>
          </a:stretch>
        </p:blipFill>
        <p:spPr bwMode="auto">
          <a:xfrm>
            <a:off x="1905000" y="3048000"/>
            <a:ext cx="5715000" cy="3238501"/>
          </a:xfrm>
          <a:prstGeom prst="rect">
            <a:avLst/>
          </a:prstGeom>
          <a:noFill/>
        </p:spPr>
      </p:pic>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data:image/jpeg;base64,/9j/4AAQSkZJRgABAQAAAQABAAD/2wCEAAkGBxMTEhUTExMWFhUXGBoZGBgYFxsgHhobGxoaFxsdGhgdHSggGhslHRgXITEhJSkrLi4uGh8zODMtNygtLisBCgoKDg0OGhAQGzUlHyYtLS0tLS0tLS0tLS0tLS0tLS0tLS0tLS0tLS0tLS0tLS0tLS0tLS0tLS0tLS0tLS0tLf/AABEIALcBEwMBIgACEQEDEQH/xAAcAAACAwEBAQEAAAAAAAAAAAACAwABBAYFBwj/xABFEAABAwMCAwUGAwcCBQIHAQABAhEhAAMxEkEEUWEFInGBkQYTMqGx8MHR4QcUI0JSgvFiciRDkqKyFtIXJTM0U8LTFf/EABoBAQEAAwEBAAAAAAAAAAAAAAABAwQFAgb/xAAvEQACAgECAwcCBgMAAAAAAAAAAQIRAwQhEhMxBSIyQVFhgXGxFDORocHwBmLR/9oADAMBAAIRAxEAPwD30WMlg5MkjYR44pmAxLswBg6tycNhqTxHFJQySCp9/UlyfD7gVqKNRZhpLKL9A0h9i0nlXFOwVcEJTJVJCv6fw3Zs1eoPgDU7qDDxnn+lKtBT6n1gOCYDGCzPy6Ud5TAJDgvJEsMy+NhQCRbYBAXo0v12LMIYYx+tT3SmKSpnxEE5+zTErIW5AKQGBBjLnbk1Ku3SJDgnd+kMHLBwKIA21GCVAbJaX8P6d96q9ZPxKSO4DA5FmbrFGlUjvTkvkluX4/YbbIY6nd8N0A8mJ+VUpdniGcJBdskwNyzmP81lNlgO8HIMEudRMwIyfoK0a0kEFHdL90iO6WB82BFK926VPAxnEbSOkioEQJCUpdXScF+ZAggbdatNsBJWpR1JY6Wc9AxwekVmWtK2IyQkHMjGMPmBmOla0LiHJBn9avQArIfVIUGdv5oyS2eXhSrKApR0mNg0k+flj8aIMpPIqU+nDwILZfq+PCncLeIJKkkEwA7sPvJoAeHh2TPUnfo3N/WlWkIIK2cqgnSZAdnPKTTVwdWr4sQPFuu9ZV3yCB3i4L90uxydPOB6igNROpTlBVETvE+j5qrpKXB7yW7oAl3y7+HpQcKp9SQSNJSdWThmcn/See9ALx7xBGlOTPIKwWaOtANS5DAajnH9OC5AaQ/lUN18yZkZmHdoNGoBRTICRJCSzuY6iBS1WkpUwSSDLO/z8aAeeK92lnEN9+YpFsguSX3I26enLpVLTpGQ5MxAlh9k0pPcUzJaRiZJPqY8c7VAXeKiqDvBOH5YpyZY6hmXw7ANp6wKy2lMoBJIQ4DBodsZAwWOPGtl9TOlJw0FvVx9aFMnDrUFELUD/NsNIxnJbM09fCqFwB27u5jOAP0pjpAgAHJDdQ/q2KR711a9EykOYLgZIcO4A9RQhVha0ElQcB3JBZmJfxg4pqUsMCMFgA56jbb86IL1yHUcM0PmPzq090KBKZkAiHZs7zQC7aXliBuJkgDI8ANqXfTqGkKISZJDj5u48RWpK85Dg/CMnf059aSw1GCxYzI/M9fKoLKXbUliXYnSXUXaeVO98B3Ut4mH8QT9TtWe9xIUYgARLlsYfuy/yqrNopUVF1EvDw256mqB5vlgXGgPqPh/q2Anb9fPVeca92gsSC6tsCB9DWqxxR1EFHdAJJO5x5RQ3rzqT3TjD4g88AlhSypHnXOJuAnvf9o/Kqp6+zkkkkEPLSW89VShbPSucPqaFaSA6oaRIfIIrSpBYiDiCBvGTJxvRW0EJadiEw3gPMUF28QBJ0jPju/r8qM8DrOgjQUBycwREuDzLPNLSdKvgdQhgQdm+YCTWQIIUz6Us8bAk78oFHDgAFRaD1LklvTFBQxPDlKCUBLkuUhmB5JAGY5Uej/SxAhm5c/w6VWgME/zfGCG55+seNZ1uADBJLkh2feCY/SgFJuyxjSTzg48+XrWlDBiklQPeJAfU46Aszj7esHGEJgsYkD/AB4U4k6XEbYGXYFn9AKqPTQaX1E4SRufCGqazrCSxfZu6BEbcnbEZp1/iWQnV8SYwzA8yfXNK4pbJ07k+Zhi5506EKWAVMlKCSAUnkEnZsZ86s3+8UsoN3lEkthmfAxuedUbg0M7guFEHDj7A8aEXFNp09yTAlQMlmMEnp+dCBKuKAUWSkGXO3ltgCqSvUCDlMPlolmFFZaFAGXd8YgJcl5Y7D50NtCSGSGDlWIZ5f7FCkQQSB/SDPiQWn+YzPRt6dw9u4XYNvImdvpSE2UC53VS2oAl4do+k4pqD8SjqYuFAgufDwFGAbAQ6iTJORtmXEHeJpl8P3SFARLdRu71mF91ADASYYAAQzR45bPpYVq+J0pB2VDDDJeNtudB7h3khiApyWcABwc0z3pLAFmZJ5ktnDHI+fkNm0zo1TkGXzCWGQQHJPP0Tp0lSQNKnHgSc7ecfKgsbeWnUSHA6gljz++dZ711lB0pZyRswHTzp9xZwjSQROnruPlR8MU6NSx3mh3MEgy/l6VAZrbjUvZRkSS3TlJ8Ks2yZG0/X5xzegZPI84jUSQzjpU0kl0uTs6ofIIAEDr0FEVj/dDHxEjrkbncUNhPdIJnZIwGgD61QuMgEly+mJD8g7O7fSnXDbcuNSQ0GZ8GqkK4HigWUCGnPMR6D50NvU6lJGpBaXwS8AHbGC3zort1SiDA0lw2AQN2LkMZ2Y0v35LupiQxh5ByJbqGqAeEPpClMQHDcnmWhx55qW7skAFLGCou46Th28OQrNdQGHeIwFZY7huvSiSDq7wUw3AOCMesk4oClqZI7xDEjblv9ar3yQUMA5Dg7d5x8OIE+lAogE59MQ/n5c+lAliO8T38btD/AJVD1Rd5K0kKQU6dQC3Jdt2ids9RQcQpMEA7uW+2EUVjliN/BvPxqjwzPpITByMD12eqOhYUTm4keNSoDZ2Cm6A1KUQ9OEj+cw7ndyTnJD/I+NKsrWScNgMHbyzkZxBqXFA6gFO5YCQxgM/P86P3RQggkBQYkg5LMc+fLNDyWlJIx0JaXEB/lQgt3sLDkKLlobuufKKriFajqdkgYALu+QoFh4DnVslnDFwftz15/hQEfcEsxaGnHiT8qUq5pJBcOTqLZxKpktEDanXLqimSQWjmPH9NvWsq7YJJALv3uo3yObTyoUl26l7asqVAZJcAtKi3dgbxNPQoEsQnSlwGljBjZxJ8x4VnsrClFgxSw7wP92kkS4JEFqIqJUEl43HQ+G/0NUF2kJWVKUFJUwZKiXh9MAtLv9ejrdkmZDdHbwVmguJBYAEbNEEAgEq/P0emcJxTagEkgEySxKhEQxEAvTqBOkpUB3jsX2gB2PXLczFGm5DJZIEF3LknA5O/zrLxqNSdRdJ1OdOXwwUW9eo8321pUnZMlnDksT6yH8qA02wLYgmWBbkTs8vNZ7lwJIjLswEg4LnfDUFzvJOkz4scyfP8az3LyUAvp0oDmSWDcm64HMc6Ch3727gugpnUnmC0xImYIqxdJBU4OQ4eXMRyEilaAO4FCQR3WgHlUBGpOpHdLhKmdnBJfcAsz7t1oBxlShpL7kHkIYESPinqaTwtwkiFAA+vMO2OTZLUZCfiBJChkgzMMeX50Vk62C9TMfhOWjqJfx9KCycVxOnKC4DgAsZ3fOY2xWccUWQVkBSmBDltRb4XyXDCtQtkkJ92Wd3JdvHoAWbrVKtpCxkyx5DYtHl+VLA02QUOZjG0bA5BorVxPeSdJJMzuBgZMN8qUhJZySQDp3DPP2agTbcKE6SzGeYdyc8zSyCeHYpKlPBbJ6bxTyCXKQEyWfZtujml31Kd0qdJUFQJIy3T9KrS2pMl+ROCMjkRz2aoURet94OC6RGpswS55vyplvYKYHcEzjk3M9N6q/cIUCV94gslx0BLcpE7U2ykKUQIUN4mMvuOlCj7fFaVdwknDNvgwROB6FqHiFKyT4xJl3YcvsUm7dSwKX1NIyxxjflyq+IWn+d3IgFOIcjlEfYoSgtaEuQJLMHJIEnvOeTx9gbpL/zCCB6gy5b5VSeGAAKNQWWeMdObscUu5eLalKGDAAZuZkdH8d80KO4fhwoiR4P8Pg25iKWO8FMe8AWBfwk7fh8qFVpKmYBiQdoyIGOZ9KMW1DugaSwktsWwDyx50BLXdSxIdvT5TQG2bjMoh3JUOhEMIO9UoMrvCBvjxwS4qcOUvB1PKSP6YjlNVBlmwf6m8qlNXw5UXSpQB2Dt9vUpRLNFtDghTagC0gNJY85f/FaRw/dBKnYS3Nt3rJxA0gB1DdQZ8OI3fFXaSMKAKVAhhtBORmGG3hQ8jra8B9TnVBAJHKY84+tCrinymASS8iMyBIcUNs6nYAJbnPRyN8nPLyHiVBvjYMdnH0c4PyoUCzxGs6sJgpMg7Plik9PHnFpUSXAIhiZAMxnOTOM0m7xiEj4hIJLmeYAS0Q3yrf7K9qW18ShJJMEpKhlQkfVRFWKuSR7eOfA5KLpFXezryEi6tCnw5BgZ5RBywpLMAWIgAgP4xIL8vGvoHE3+6Xw1fD+P4k3Fr75UnWrTJI0glvk1ZNRjWJKtz32dherk1dUdIviE6ld4GCSAe9J3aXn/ABTu8qZYbnADZ0nLVz3s+GuFw40nbwaN/Cus4bgb6wSkApJgEgGD4RPrWLGnPoe9bjjp8nBZktISSn4ilIbVzDEkkDIxtyquHshwzaUiNmAw/lz3o+Is3ELUgnSANRBO2Ggl359a8/hONSpRCo3Hh09c8vCtt6LOsfNce7/fLqc5avC8nK4u9/fg3EAF9GoqV8YYsBBBI+Eb9cU3hlDTpQgaUuMAYgkky1AhQgBJcAy8B+R/mPrWfib4Skl37zFOod4iC+zdPPrWm5JLc3sWCeV1FGlNoL1LE6YJIy/j0P3NVcWdLggkGC7aQO60CTnak8DxaFlg7FnBeFOTO2fua1qsOSzAfUbSPIf4onatHnJBwk4y6oxcWsWwVXLqfds5UWGkbzzmjF530uEjpzYxHWruqOTjlmHiBKn8KUVKAcFgcFWCx6QIYx0xXpRb6GvkzY8Suckvq6HXjoZi63CSB3meSSejc9qJHEEmQ8sNLS7QBjlV8PYUXThxBBExywB5nFVw1027gUQGSQT5Gd/NvCseS1FtIypo9hXYKwhioAZKcuTzLZ6Yrn18ID3ASnvF9LBQfM7NHyrsjxwKQpxpZ3OGzXgcJ7Uq1K0pQq2FFnTkeP3tWn2dly6jJKMtkvb9jFPJwK3uYlLQkFzgaQ5lgcjxekLugLBHeDCE+m0ndgN66n2jWg8GLttCQVKQRADOqQW8xXMe6GwCjLqYZJ+Qd/1rp5MfA6LiycasYb47yREh5DiA2/TFWLQSs7KAAgbSKz8XeSku6izMlKdz/ihtcUSopX3CAAUnm2pTcwHyOWzV4rYyF6EylJKmJHe5lizjNMK2PfIIOouf5cnc9GGaEwCSTMAh2n6ivf7B4RBtkkBbrMmTgCDsIxVhBzdIk5qKs8BFw6dKFEKb4mwTv86ei9b0B9JOwzPRw7vvWHt3iE27txCbYE6QS5IDbTl5eh9neDN9WkFJYOyiYY4djn86xKVz4EdGeiccHOb9H+ptWycsSJieRIAaZpllBICtIcPvLQXAbltV8f2XcQdK41udjDh28CU5FXeLhipgQILO29e3Gtmc+73RnUtBUHAd8nD+fTnvVLtnWVJkY1OOUxv9aK1YOqJABBffH3yzTjaSLQOoI/pwCQRG+Wx0FA2RfZ4JfUg+IFSsqVMMp+/KpQm56HuQUghmS2kbjT9BS0kl1EhywfPdBhpYSeXLNJPEp1MxMTJwQcAnBbDVSGKu9pMnx3YehxQUaVAJDd7UzieeYwWblvFXbCXcPs5IJcbNynptSWKfj3AcsXYOQOUGnrvkiS8Q4ZpYsdzGOlAc9a7Lu313PdWyplSzBnJZ3PQ+lbbPslxuRZIOQdaAx5/E4rofYNX/ABHFD/afmr867K/d0JUpn0pJYdA9Z8OlhOPE2ze1Xa2bDk5cYpql1vzS9z5vx/ZPay0e7Vc7pggrQ5HIqSHPrXg8T7OcVYTqXaOkZUkhQHi0gdSK7L/4gcOogKtXUj+pklupAL+j11tlO4rLyceVbSbMH47VaOS48ain5VV/oz5J2AR7wv8A0n6ivofsykmwksfiWA/IKIBxggA1zXbvZSbHG9wNbuoKmEAKeR4OAf7q6z2f4gJ4T3iyyU6yo9EkufQV500XCbizF2pljnayR86+xynt92ZdCxdQkqSoB22I5jl+tZPY7gLhvIXcSyUhQYj4tXTl+lV2n7b8VfXo4dIQCWQkIC1nxcEP0AjrmvIue0XaHCXR74SZ03LaQ43YoA/Guq+17w8qtulnLX+Pzjm5tpN78N7nT+1VoW7yQhISnQFEAAAnUp3hpYVz/anZV62r4SUmUqAyDI+tex2l2xb4u3buANqtsUHYhR1Anl16iNqZ7ee0v7p2bYNlveXQm3bJAZISnvLbDgAACQ6hmuPPBDPJr9DrabXZNEul+TT9j1vYbh1JQrWJUzhuQ0jzYCvW7e7Ps+4urNpDotrUCAAQQkl48K+AdmeynaHGWjxiDrAKtJXcOtZT8WjzBEkSK6b9n3tneuWOK4O+s3Unhby7Sll1JKUF0FRkpILh8aTzjcjjjGHD6HOzZ5Zcrm/NnU9jH3iyAAVG2sjk+nPJ3avF4rtBfdBeGDHpkfhXVex/EA3HUUgJtkk4CQwkvjfNZ+2vaTs3WVBKlq3Ui2GJ8VEP41hwyjGG7Of2p2Tl1848u+78rc9PsLgba+FUo2wFMspMunJS07Q1eTZtAgEHoPHJl/L7n0vZz2m4W+fdW7hCyCyFhiY22PgDXgcPxAKSpXMesDzwJrFqKdNHT0mGeGPLndpLqd9c7ORd4dKVj4rSQecpANcfw/sjeSvSFI0v8TnH+1s17PanH8TZtWikpFsoQAdLkHSIU+/lXN3u176s3V+Rb6NW4kqNV9WdZ7QWU2uDSgEskpD+rn61yyFFako0lIUpKZV5EA8yK93t5av3CwZKiq3OTKVE14/Y/BD39gO4CnDvOkFbgHGH8q1c6vIl9DcwOsbf1NfbPY1uygKC1s4DEvB6+Fc9c4oXFFilEEhzyD5519H7X4W0q2UXVpQDgqUAxGCHNcQn2TBU/vE3ED+ggg+JBiu5osumxY5Rkt382fP6/Bq82WM4vur3qmHa4G5bs2ri7iSFglLAuHnSejFsvFdR7K2f+HEv3lfWvF9o7wSiyj/dDf7ByjNcl7a9pLRw3Bm3cWnvcQTpUUuQpIkAiAXiuNCKWZpHdlJvCmz6B7Qey6L51uUq36t+NI7F7JTw5ZI8Tuaw/sn7aVxHBlFxal3LSyCVElRSvvpJJk/zJ/trk/2tdv8AE8PxiLdi+u2n3KVEJIYkruB2IywFZlhgpcaW5JavM8fKcnw+h23tZxLKtM+FO3iivBKgp9JmRLOBD7DelJ4y4vh+CuXFFS18OFKJySogvFHaIHMk89oxzeDWlqH32bGBdxBhaUEJQ+pQMdd53FElAUkd5ikNLSNid5pes62UzqfT6Y8WDxyNFxybZLIACYJ+EBwAAeYOKxGUT7sKkqL7wPtqugJtckeY86upZTXpcaVlgQwnIxnm3LD0aEkl9JV4AMDLkEtsaZbSlzqECQDH1zQcNcZlBR0sQwcuz7fjQ82ThlNKtZI33kxAjoK0otJLaGDT3o57YIn1IrL7wq2YAYcSeQ50+1eTpJIGo4S4eHOXxQDvYa4P3y+BD23bwKX+td1fRqSpPMEeoavnfsOW49fW2v8A8knfwr6OK6Gk/L+WYu0tssX/AKx+x814b9nd8t7y7bSN9OpR8nCRX0WzaCQEjAAA8orheI/aIsEgcOmCRNw7R/TXk9p+23E3QUp02kn+h9X/AFEuPJqwwzYMV8J0M2i7Q1jXOpL4/i2ej7V9poXxqUpIPukFPMFZlQ6sGEbvXU9g6V8I1wJKDrCtWNLkF32bnXy3skj3kkgkKZi0t95rtO0dX/8Ajr0OJOrnp973/LL9HrzhycUnN+jMGs0yx5I4Yvzir+Opi4r2q4Dh1vwvCJUtLgXAAgTB0lipm6CuV9qe273Ge7XctpQlOrQUhUvp1d4llMycYetvsbxfC2rxVxQcae4SkqCVPkpAMtgtFX7c9vI4u6j3YPu7YISSG1FTOW2HdSBXmU24W38I3seCOPOoqDdLxNv9gfZ4fwkjZ1l9spz9861e3PYN3jOzOHuWUla+HVc1IEqUkkhWkfzKBSksMh22FJ7AT/CTIf8AiZD/ANP517Fv26scAhNviEXSVqWQbYSQANLvqWD/ADVk077/AMHK7QXel9ThfYP9oZ4G2OHvWiuylSmKYWgkkqGkwoaiSxIInNfR1ns6/wABxHEcHbsAizcTqTaSlaCUEEKGkKTBxuOdX272DwPafB/vegIUq0biLzBK0sCf4jFlAEEEF2nGa+U/s+4laVcUASEr4ReoeCkaT4gqI/uNbsvCznR6o7Tibq1cJcFv4U2wVkAvp123/tAzWj2FT2epCkcSm374r7vvcFLBgkmAXeM4rb7F8RasnVeWhCDbUklRZJJUksXglgfJ63cZ7DcHxKfe8Ld0AuxQQu2TvDuJ2BbpXPhjbqUd/Y7cM8I45YslxTfiX2Z53bn7Plm+m7wRtW091QClKDLBd0slUfCfF6yaGKgoAFK1AjaCUk9R+YrGeJ4vsq+LZXqQwVoclC0OR3QfgVBxuNxn1O00vxF4AO9wlOcLGt/n9vXnI4vdKne6GaOSKipSUo1s/Py6nR+1EcHaAw9seiD+Vca1dn7XhuHtD/Un5INcc1dBnEOs9pg3BcOHbvWw7t/y1CvE7P49VgXL0EWkFgT8S1AJS/R1BzXv+2Vl+Esh2a5b+SFVxnbXEa7KlANKQQ2HJVO4PcHpWnqXU79jo6GCyVF9Gxns52Bc7QXcvXbqgAWUoh1KUZYbAAN4OGFJ9q/Zm5wBRetXSQTpCgNKkqZwC0EEA+kiu1/ZsgDggR/NcWT66foBWX9qax+6oTubobySuosUeVx+fWzofjcr1vJXgvhqlVHN8V2mriU8Mtkv7tRWHID6lILAbEodj+tcv7frbh+CSc6Lqv8Aqun5RW/sr4SDqhBDD/cpUnl3j615P7RLhJ4NJM/uwV/1Xbh/CsmnlxSbfoc3WwWNuMelv+TZ+yjtj3PG27RPdvoUg/7g67Z+Sk/3ikftoV/8y8LFsf8AdcP415Hb/Aq4X9y4i3HvLFq8g8riC5+ehX91M/ab2kniOMN5HwrsWVDpqthbePeatw559ANlrHBJ3TwViOpHXwpd5Km+GS2S78vCtHax03LSQ3d4WwP/ACpKVkf6oYN8/R65mb8xnTw+BA3h/UTtG74YPly3StVm4CNGh1Ng6X8c43zSlCJcw/z/AEpNu4pjyIYM7vyxzPyrEexauGLllEh+Y89+dXTrVhbBgQNnO229ShTWLgUUgS7hg8ffXlVF0oY91jPNg4gB8x5GqsWgk5GqHJ2/yH9Kq3YKlOrYlmYbuckx4cqHkd7oBKnySdOHI28FdOdRIDSlyBkbMd/MHHWl3EzJU8jSW9Zn/NWLBDHWwBZub4HrMN9ahS/ZPu9oIz3kLzn4SZ9K+livkXH+9sXBdtki4MEMYILtkCFMxpHEe0vH73Vt4t/4itrBm5cWmvP2PWqxQzuDU0qik7T8r9EZO1ENeujlcWPRRFZgKz3OOuKKiUalEuS5ckyXLZq18SQH0HwefpitKWOTfQ+ihr9OopOX7P8A4a7C2WmHzu3ISa+tey6Ung7YbukKcHBdSn8s18k7N4kFYGgzic+HPD/hXWr7f4qxaSiwLelIPxIJLklUMoc62dPJY33jgdptZsjeN7bfY9jif2fcKpWpJuoH9KVBvLUkketbD7F8H7sWvdlgdWrUdRLESrcSYxXLf+sOPO1kFnY21f8Au3oB7X9oMT/BgiNBn/urY48Poabnqml33t7m7trsW1w120i0FAaVmVOZKHYn/aK8/j/ZEdpWLqAfd3rawu2pUjvJZSVb6VaUzkFIM4KuI7Y4i9eQq8EDQkgFIIBch9zv9KLiipKFC2pQP9QURyGRJZ96wrIo5OJdCyhKcKk9zkbfsB2ygGwLdz3RMhPEJFo9SjWH80vXZ8D7Fjs7s7ibl0hV+4lCVFPwpT7xPcSTlzJMYHKfCvK4lJ0/vF3f/mr8Y71Zb1ziSkJXcuqSo4WtZDQ8EzPp86zvUJqqMMdO007Ol7F7ITxdtVlJ0q92VpJkBQWhnbYgkHxq+zuG7X4IG3btFSHdgErS+5Sx1B+UeFYuDuG2gFCyHSwKVMZ/1JMjfyo0q4lzp4viCAP/AMy+W81rJxXrfsb8M04pwpOL8mvM0p9muP46+LnFp92mAonSGSJ0oQJeTJ5vOK3+0NsJ4y8MBkKA5/w0hh1jG9eTc4vjEn/7u6Rs1xW+JeaC0m57zXduLUVN3ll8MJJ2GGpJw4aXX3Jky5MjXFSSVJLodZ7RX7l0JQLFwBJMlJmG5Vz6uEuf0KH9p/Kuru+2dgYReI5hKfUOsRvS/wD1taH/ACOJy3wI/wD6VvPJD1OVyp+hn9pePTe4UMFp03bYOoSHCpFedwnYquJ4XiEj/wCp/DKHMEo1HP8AqBI86ntD7U2+KtC2hF62RcB1LSlmS7jurMsaTwPtBd4ZCtATcCiCNTuAEhLQcfrWtllB5N3tRuYOZjjceqdmH2c9qV8CFWLtlRGoqYnSpJMGCJBb686z9vdsXe0r1u3atkBLhCXeSzqWcAQPCedeve9t7ih/E4K2sAbk78nSaZwft6lBKRwQQN9C0j5aBXik1w8e30N/8XFTeZYe/wCvFtfrRz3GcGm3cv25UEkISYkoSEEh8FwTXJ/tDP8AF4ccuEs/NVw/jXXDiQu3duNKrq1sSSHUSfx9a5D9oqv+Itg5Tw1gH/of/wDasum8To52pbcVfU7T2v7G952FwiwHVw9myv8AtNtKV+TEKP8Asr4/fLpPhX6e7O4NKuDt2Vh0KsIQocwbYSflX5u47s5dm+vh1/Ei4bZ6srS/gYPnW4aR9g7btq/fWAfTatjMwl46uRSLN0uSxgMDz+fXPStHtGCeOvgckN5W0x6ms3DjDmZGQ5kn7/xXLyvvs6eLwIDiOICmh1HmIb7FVcul+8pg++BzIOXj50a7ofL/ANXVqC6nWUjT3ec5ZvrtXgyAHi3y3ryipTPdJTGkx0FShNjVeW7wRDYfp4nbn5U0qBDJL+AnmSSzJecsKpSHCRpkQWJ6moV+7cOUgycFvCIh6gCuXhAdlaeRYjqfX1qWrjAAgMMEtJmkqS75LD4XB5zM1aH04YjZ8P8AmBihKG8QkKdRIcsXy0NAB5NXn+67qS8B236Y3M4rYAkKK1QN5jySM8+c1mW4cd5T8sdHLwcR9hRUKV2cDOruguW5dQcGl/uIciClmcu+Sc4wK1WXSGKgxZnjdx4zHlT+IugkOltLu/hhhmqDDY4VlBmEO+/J+WIrVbsJJZxlTEYDHSfvrSyvvDSkAYmSIZgefWpZtqDnTOpwEnkC+0fymagHqtgynGl8ZeQx35+lBaQSCMF+67TDkEN9vUXcISEnAYkS+Oe+frV3e/q70lurNkB8Q20/OqAbii4LMHcnPMFvKiuKDBIJ3MmOU7kbsOVNvWjpJSzJSGkyT9/Okm0SQT/KHfmWPdH/AGzQFrsAo1Hcz4AcucUpfBhUuZG2wIflHhTkhSiSY6Ocw8MxNCtCtQbuAByQ0tl0jf1oAVXCyQlIBLYgMfASelXbQpiqHAlyADM82c/WgQiIIOrJnfmkMA3nRKsaSEPmfiLRL+tAM0Jcg4UYAnGfN29KG6pIAALOYZoYk75mrUVKIiMEgB2DHP0pdm8H2klIcmeYScx0/CoCOo6RJDGXZoaRucfYptziGl3I+IPh+Q8Kz3bjoSVHbDMzF3cYA/GmC2/eIjmDkyDDP86AtCRpbVkuzOOr+L/Sj4dICWGZIBVz8zE0gWyUvkOAfMywb8fSjuqSPhPwp7yjhg+29ABatagSC/4y8enhMUCkJbAYQY8/PnFNuLcA/wCrD5cbjcVabRQHYbkAlndsBs0AhKQEnSIPP6+U+oou0OKu6Uyg91k6rVtUBgAdSCYiiFzSks+tQJwwEASHYsWnrSeIvDUydxy3EgnEuTH5V6jJroyOKfVBW/afjwQkLSRt/CQw6QBXl8Rxdy5fNy/wnCKWSCVqtOpwwSVFKxLAV6yUJQE2wZYuGwH3OB5zTEWU6wFQ5yMGD6xWTnT9Tw8MPQ8xfHXLl9d66NKrjPoSW7qQkM6i2BW5KwfgcciQ8t4ijuEFTEgBJ+I4kH0Y1l4W+/wrBQHSQNy8MeQ8PlWNu3bMiVKkaLYJBKgAqRBO0El23ePmaJBuAOXCZ0gtPmC4/Ws1tTFUggFxG277E5ouKX33TkEAuYkPjAj5tUA5V1O5bo1SlIJIdzPRP41KEo2QFKD6pbTskMzPvs79au4kFYJ5S3N95blmaJTjV3u7JhndoYc3Kvl1dNn4kpUD+gbJHPr+VQIcVHQXOOe/X8aSOGBAIABSTJklj8gZjrUK04GoyQIJGXnl5xR3pIOHaXYHLHoXPyoUv3ZAPMHwLeT459aWgMoCdOSS5mJ6B3q1JYJILMQ4cOeRfyxSLd4hQAnVzLvLHH3iqgaHKSFExtOxBMT4+tCu2IE6o3hmclufmMVSwVL0kd3ScFn25R5UJtAMrVp0h3PTrtnPU86AbbQXQT3gYckCQCNuj4qwrvKlhynnH0NAkgjUosGhi2nGG8T0gUYvaSQliD03OT1mhAzpCT3SCegPzEUi2HS4lR2ONj6fnQqWU6UkhjiBmMb+NOtF3GFbB87n5UKQ3dQfUBpEACYOl8xjxrNauOrOIn1AD9J6RRmyXXgkR4S30BortgpBmYIifMNGzeNKFh3bKiSSWCSOhiZO4gD151SVvJMO2keME8sY+tFb1DIcEbOzvL9cUtaT/LGQR5/59TUBQgbsIbeN+bu9XaUdR74yQ6QMvvlpmlpuKGefdf8AXlOKJXEa1AMBpElpmSzeP1oAl6GZWX0s5li36+lWpQIYswDDZ529dutKUVBw27sDz8fvnRLW45uDI2LyR1/OrYGKBJ08w4PIGJ5eVZ9StQYwBOd4GTsPWithTEiB6YDuS/UfOlcNddwXSo7GSwPIOwI5zQpqNwsQnMkPAwQ5jNCxSpRSYgFxjAn1z1pSe73SAHDH0kv40fvVEpI5An6CG6fKoAnJZIA7suBk7NPOq4gOQ4IIjBMchJYsTPUVDxJgBAMkEkjd5YdaUoFnWZLY6kuPQPVIaLthmSSwUkwX7oYQ/P8AKsyEIwkuDADg83ny8c0xVwMU4SW3aczHJjSLQShQLc8fWJfI86hVY73r90McOomGdnYyRim321MGMGQ0FxDeDz0pSx/E1jSEgAMCTmAfkzdaH3QCt9lY/m2EY39d6pCcTaSYJIIDgkwC0bzv86zW7BGH3d+ecM1abgZSSzFyBDmSH8KX7nLliGdt2ln/AAoUrSsElnZiznYZPX8qaOGgAJJAkqfeY5/fWgWtoCSXZy4kvk8s9PlTk8QdKsQC+TiH/CgE6kCCWPnUpRXaMkKfxP4GrpsNz0uLRoOlPeBYx9Q/51XDszq+FmD550lHFFQcificTszlhtjwFQthThpDANGJ5uX50PP1CWVyqVaSyox+JwDvnwrRwxlIOMjYN5zl/Ws3EcUQkhjJBDmGMDffp0phQFDUCWJwzNDDwwKg3Cu29TjM7NhucNvSkqIS40sCAJeIPizvipqIM/NTdIfI/PNWbYc6Ghjhnd5DefzoUK0Tq7rgkahBaG32/Wl3NQW4LuJDQMAMH5GjsXgIf4o5uAG9OtDfvgKILB4dniJZ+U+dWwNtKSz5UZUHOcPpEY5UHCWk6QXDhyAk5M/KTVFbpGlPc6MN2fypaLml+8zgjL/DLDrL45UINuqY6QlmZzDACfnjzoSoPqCcbc3L4oUXAclWwku7MZ8/pU95pOkMxU+QekeHKoypBpUUkqgD/LR4x60N5IbfUzq26/Nm8qCySVB0ksSwOXkPzH60y8lzqMme65zKXaHI64M0APEKbSxgMYw+fJqBChp7xl46k48Z33q1WEuEmcpYeByaJNzQhSdJUoBlNBOC2wHJ8UAJWhh/KAAAS7fLG0RTHHdSQCrLAAEN13H1obKi0gAhILRA272+KC+WUxSCk5MSOQbb9aAN0kyosopVlzG3TInqavik4SMNGY5D7/wi8XIaC0Hdnkc2260y5dhkpeACwgcmGwnPKqCJ1Mk6ASkAPzO5bP2aVxFp1+8DhROC+eb+QkPTkrCXS2ZOkMH88mcxRe+SBqV33MOlzmIZvOlgpVu4CN3DDH4/cUwWFMDEFiObsD44eqF8j4sBMP03fPypN7iHWCAXBBfAYgjcywZ6gG3rLAkf1ACH3kNtypVxfQyWbS7S7nx6c6datvqJWNnHNyZ25DpNALRBKj8LHZ2HP5UAKlgIKUJAweWNxyoLWWPIOBz6nlQqYqAzkjAPUnrB+dM92Cp4MAFwJIJO3j5TQpi4pJLwR3WLYYlwdXpW61xAB7zpMbDJj+V+p86Ar1wnfSSkDYMWLxBAweVWbunvpnGRDEQzZkc96pADdSSXWSRA2YmXx+lCm7qWdKSzTl5aRDGmouKg6fiyOXJvn60NmwxcHT5uxihQraA5JPLrA5RG9Vxd/IDpDOdRz4+X0pK7mkS0FoBGSwD9YqmBDrLOosA7jlq/ONhRBi1qCTpIS/UjefxqVp/cxySerH6tUpZByVh3DBg75fnAZ/OqX3iG8V8+UbDaelLTdTKiCA+xBUYYP4H8KCzbJSWfbduQw3j6nwoQ0qAUkw/k/UTuXHOmoUpLk96ID4aJnlWZKCnUG5YH47FqoJDgHDzPNuRY4BmgGjiSxIbEdeZbIn8aJKylIDggly5nBx4ForOP9JcJ+EGW6jzlulUlLsGcwQSOk4Db/OhTXftsQoKCgRt1wG+fWhSSx1DS0BmwcxtmhuWHDEgBgGEEciOZ2pSLkpJDsWUXlseuOVCDLt5Xu9Olg8Ec8kh/OrNzTuHEsdyxDncQ1BdLkm2FES2H5NPWKzqunUnJhi0yRud8VaKbu8kBy8ieWBQKUGJVBlldNoeCXrJbusSQSYOfLE8qeiy+piP08RXmgM4ckF9XdD+PeznNLRcUoh8kn0d8nyquHuOkPpGli/M8ieVTUVBI1bPI+wBJFWghw4ZJILuSdRHgwnmG51d0yXclnAw7/fzpOr4njS7wzhnHkx+VWu85CQS2Z29RIzvyqAFF8MY0lyTEFgz4wfwFNtXnIlRGR6bbN18KWLrFWkKUG32545/eapKkNqLpUJaSX3l8ZoBzaiHgOGJeOv3zqEBJOlyT0zv6Vgt8QXVlJUQDqJLAAbYG9aripYGctvyMf4qhkVdUolWRKYaCC+Wf7FQISHU/wzAcdSk7kv8Ab1WqC8ElsSYy2cUqzdfuCIcEpL7Sx2n5+VAegm6kr0vAAILZdxv6xWTi7KpASWcPJxDdPlQ3lcsOwZ8en29UOIBDSAZYxiACPEUAVi4GkAwR0CSQ4+QFOu3laFKOCOUs+w8BWK0oxnCnnw2NNRZDmGAMZ59BUAFtKh3gGSDAcDMMAN5O1aErSWcMoOAYf18GfwpV20lgANwQZzI84J51ps30fCxDgv189n2og2ZeKtKbSlI0uUs3J3c4NCmLZSZByGfwfnyxXoXjCRpKXODz+96zC4hwJBcuWlw8T4fb1RYkX1hT6WhWCG2bzM7Gs1tRBH068/HIfka0WrmXU7EjlO3IYfnS7VskwHLF+THMtuCetCmpZUxcAOzk7N5vS/3UJ7xkZM5H13E1Ltt0se6HdnMHpS9KlAqdwksxZ3A59YoiMcOISf6x0BgDZvKpRW1MAwSBsCWPmNjUpZDKhYLJyHg42Ow6H5VqSWLgkO/kxbDh8VKlUhCCXLBlbOYjk8vG9Lu21AOG0/8AtDFw0bc8VKlBYFmwQoMpg0eIGW2j6U5I1OGySC53HlzqVKCxNy/oKQXITs/T6zmlquETzk8w5+TCGxUqUR6JbvEd0FWqcNBB2NQKTJ1kFmdp2k9alSqyI027LJYAEHJLvz83ekouvqdxz8MT86lSowJBSrSC5SJAPn6M71pWpRBYH5eXzqVKjKLurDAh53yS+D94rQV6BmM9ZP64qVKDyARxUkJSBLADl9KJUaRBHM7Puzc/rUqUKxISm2oskAtnwhgPn51VtWmQSf5jJ3AFXUqkF21hyABqLZxEeZn6UxN4kat25nnjlV1KMi6FW+IIJSQziAZ8gRjnRcLdKipMQct1UPqKlSgHi93NJ+IAlhyds0KlqckHMTgHAPOpUqULAWsgtuGkNlp+VBbWH3PNtxjPh9KlShTQhH8N1Ek83xqwAH261jEJKnJZ8idnaYMVKlU8oBPEIU5YkswPLbetSboJ0yWZydy0VKlGekS0ifhOnlG0CBtWZXFuYJOxbm7YNSpUQLIcuVGeQH41VSpVB//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027" name="Picture 3"/>
          <p:cNvPicPr>
            <a:picLocks noChangeAspect="1" noChangeArrowheads="1"/>
          </p:cNvPicPr>
          <p:nvPr/>
        </p:nvPicPr>
        <p:blipFill>
          <a:blip r:embed="rId2"/>
          <a:srcRect/>
          <a:stretch>
            <a:fillRect/>
          </a:stretch>
        </p:blipFill>
        <p:spPr bwMode="auto">
          <a:xfrm>
            <a:off x="1219200" y="1066800"/>
            <a:ext cx="6400800" cy="425944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http://www.healthytippingpoint.com/wp-content/uploads/2014/04/commitment-quotes.jpg"/>
          <p:cNvPicPr>
            <a:picLocks noChangeAspect="1" noChangeArrowheads="1"/>
          </p:cNvPicPr>
          <p:nvPr/>
        </p:nvPicPr>
        <p:blipFill>
          <a:blip r:embed="rId2"/>
          <a:srcRect/>
          <a:stretch>
            <a:fillRect/>
          </a:stretch>
        </p:blipFill>
        <p:spPr bwMode="auto">
          <a:xfrm>
            <a:off x="1447800" y="1371600"/>
            <a:ext cx="5619750" cy="3867150"/>
          </a:xfrm>
          <a:prstGeom prst="rect">
            <a:avLst/>
          </a:prstGeom>
          <a:noFill/>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2" name="Picture 4" descr="http://www.newchildcare.co.uk/observation.gif"/>
          <p:cNvPicPr>
            <a:picLocks noChangeAspect="1" noChangeArrowheads="1"/>
          </p:cNvPicPr>
          <p:nvPr/>
        </p:nvPicPr>
        <p:blipFill>
          <a:blip r:embed="rId2"/>
          <a:srcRect/>
          <a:stretch>
            <a:fillRect/>
          </a:stretch>
        </p:blipFill>
        <p:spPr bwMode="auto">
          <a:xfrm rot="21135277">
            <a:off x="762000" y="1066800"/>
            <a:ext cx="3543300" cy="2362200"/>
          </a:xfrm>
          <a:prstGeom prst="rect">
            <a:avLst/>
          </a:prstGeom>
          <a:noFill/>
        </p:spPr>
      </p:pic>
      <p:pic>
        <p:nvPicPr>
          <p:cNvPr id="73734" name="Picture 6" descr="https://encrypted-tbn1.gstatic.com/images?q=tbn:ANd9GcQLuMtBONtLvigM_aUvFeaxsRgQEqeaY5i5OvXE4H4aS05VfIwl"/>
          <p:cNvPicPr>
            <a:picLocks noChangeAspect="1" noChangeArrowheads="1"/>
          </p:cNvPicPr>
          <p:nvPr/>
        </p:nvPicPr>
        <p:blipFill>
          <a:blip r:embed="rId3"/>
          <a:srcRect/>
          <a:stretch>
            <a:fillRect/>
          </a:stretch>
        </p:blipFill>
        <p:spPr bwMode="auto">
          <a:xfrm rot="1122503">
            <a:off x="4391152" y="455383"/>
            <a:ext cx="3773597" cy="5670706"/>
          </a:xfrm>
          <a:prstGeom prst="rect">
            <a:avLst/>
          </a:prstGeom>
          <a:noFill/>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http://www.joydigitalsa.com/wp-content/uploads/2014/08/Persistence-Pays-713x509.jpg"/>
          <p:cNvPicPr>
            <a:picLocks noChangeAspect="1" noChangeArrowheads="1"/>
          </p:cNvPicPr>
          <p:nvPr/>
        </p:nvPicPr>
        <p:blipFill>
          <a:blip r:embed="rId2"/>
          <a:srcRect/>
          <a:stretch>
            <a:fillRect/>
          </a:stretch>
        </p:blipFill>
        <p:spPr bwMode="auto">
          <a:xfrm>
            <a:off x="1143000" y="914400"/>
            <a:ext cx="6791325" cy="4848225"/>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2698</Template>
  <TotalTime>314</TotalTime>
  <Words>767</Words>
  <Application>Microsoft Office PowerPoint</Application>
  <PresentationFormat>On-screen Show (4:3)</PresentationFormat>
  <Paragraphs>78</Paragraphs>
  <Slides>46</Slides>
  <Notes>7</Notes>
  <HiddenSlides>1</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Diseño predeterminado</vt:lpstr>
      <vt:lpstr>Creativity and Innovation exploration</vt:lpstr>
      <vt:lpstr>Creativity is the ability produce original ideas Innovation is when these ideas result in something of value </vt:lpstr>
      <vt:lpstr>Innovations that made the world what it is today.</vt:lpstr>
      <vt:lpstr>GLASS REFRIGERATION RECORDRD SOUND WATER PURIFICATION CLOCKS ARTIFICIAL LIGHTS</vt:lpstr>
      <vt:lpstr>What else would you like to add?</vt:lpstr>
      <vt:lpstr>Innovation of the Past: Ball Pen</vt:lpstr>
      <vt:lpstr>László József Bíró was the inventor of the easy-to-use writing pen generally known as the biro in Britain and the ballpoint in the United States. </vt:lpstr>
      <vt:lpstr>He conceived of a writing tool that would incorporate its own supply of fast-drying ink.</vt:lpstr>
      <vt:lpstr>Laszlo Jozsef Bíró noticed that newspaper ink dried much more quickly than that from a fountain pen. </vt:lpstr>
      <vt:lpstr>The stylistic writing of a fountain pen uses liquid ink, which needs to flow from the tip to the page.</vt:lpstr>
      <vt:lpstr>But the quick-drying ink used by printing presses was too thick to drip.</vt:lpstr>
      <vt:lpstr>Thinking of the problem of how to deliver thick, quick-drying ink to a paper surface without requiring the ink to flow, Bíró along with his brother George, saw a possible answer…</vt:lpstr>
      <vt:lpstr>They closed the second end of the pen and instead of using a nib, left an opening with just enough room for a tiny metal ball that would spin against the ink in the reservoir, distributing it to the paper!</vt:lpstr>
      <vt:lpstr>In the 1920’s, Richard Drew an American inventor was working at a company called 3M. He saw that the automotive painters were struggling to create a two tone look which was popular for the cars.</vt:lpstr>
      <vt:lpstr>The techniques used by them such as putting newspapers over the already painted section or using existing tape to prevent paint transfer were often unsuccessful.</vt:lpstr>
      <vt:lpstr>Drew, overheard the problems of the painters and got the idea to create a new tape that would seal so that the paint wouldn’t get through and also come off clean without leaving any residue.</vt:lpstr>
      <vt:lpstr>It took him two years of experimentation with different types of adhesives that he applied to a crepe paper backing to come up with the right combination.</vt:lpstr>
      <vt:lpstr>The first tape had adhesive along its edges but not in the middle.  </vt:lpstr>
      <vt:lpstr>In its first trial run, it fell off the car and the frustrated auto painter growled at Drew, "take this tape back to those Scotch bosses of yours and tell them to put more adhesive on it!”</vt:lpstr>
      <vt:lpstr>By "Scotch," he meant "parsimonious".</vt:lpstr>
      <vt:lpstr>Thus, what would be called “Scotch” Masking Tape was born in 1925. </vt:lpstr>
      <vt:lpstr>What might be an important innovation of the future?</vt:lpstr>
      <vt:lpstr>Google Driverless Car</vt:lpstr>
      <vt:lpstr> Meet Robear. It’s a high-tech teddy with a mission: helping make elderly care much easier in the future.</vt:lpstr>
      <vt:lpstr>Slide 25</vt:lpstr>
      <vt:lpstr> </vt:lpstr>
      <vt:lpstr>What is remote sensing used for?</vt:lpstr>
      <vt:lpstr>Innovation of the Future:  Photovoltaic Glass </vt:lpstr>
      <vt:lpstr>Who is the most creative person you know?</vt:lpstr>
      <vt:lpstr>Why do you think he/she is creative/ innovative?</vt:lpstr>
      <vt:lpstr>Sachin Tendulkar Sportsperson </vt:lpstr>
      <vt:lpstr>Slide 32</vt:lpstr>
      <vt:lpstr>Dr APJ Abdul Kalam Scientist, Educator, Leader and Writer</vt:lpstr>
      <vt:lpstr>Slide 34</vt:lpstr>
      <vt:lpstr>Kalpana Chawla Scientist and Astronaut </vt:lpstr>
      <vt:lpstr>Slide 36</vt:lpstr>
      <vt:lpstr>A.R Rahman Music composer, Songwriter, Music Producer, Singer and Philanthropist </vt:lpstr>
      <vt:lpstr>Key characteristics of creative persons</vt:lpstr>
      <vt:lpstr>Slide 39</vt:lpstr>
      <vt:lpstr>Slide 40</vt:lpstr>
      <vt:lpstr>Slide 41</vt:lpstr>
      <vt:lpstr>Think differently from the mainstream.  </vt:lpstr>
      <vt:lpstr>Slide 43</vt:lpstr>
      <vt:lpstr>Slide 44</vt:lpstr>
      <vt:lpstr>Slide 45</vt:lpstr>
      <vt:lpstr>Slide 46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Poonam</dc:creator>
  <cp:lastModifiedBy>Poonam</cp:lastModifiedBy>
  <cp:revision>52</cp:revision>
  <dcterms:created xsi:type="dcterms:W3CDTF">2016-04-03T15:01:27Z</dcterms:created>
  <dcterms:modified xsi:type="dcterms:W3CDTF">2016-07-06T14:07:52Z</dcterms:modified>
</cp:coreProperties>
</file>